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DM Sans Bold" charset="1" panose="00000000000000000000"/>
      <p:regular r:id="rId14"/>
    </p:embeddedFont>
    <p:embeddedFont>
      <p:font typeface="Squada One" charset="1" panose="02000000000000000000"/>
      <p:regular r:id="rId15"/>
    </p:embeddedFont>
    <p:embeddedFont>
      <p:font typeface="Object Sans" charset="1" panose="00000300000000000000"/>
      <p:regular r:id="rId16"/>
    </p:embeddedFont>
    <p:embeddedFont>
      <p:font typeface="Object Sans Bold" charset="1" panose="00000300000000000000"/>
      <p:regular r:id="rId17"/>
    </p:embeddedFont>
    <p:embeddedFont>
      <p:font typeface="Object Sans Bold Italics" charset="1" panose="00000300000000000000"/>
      <p:regular r:id="rId18"/>
    </p:embeddedFont>
    <p:embeddedFont>
      <p:font typeface="Canva Sans Bold" charset="1" panose="020B0803030501040103"/>
      <p:regular r:id="rId19"/>
    </p:embeddedFont>
    <p:embeddedFont>
      <p:font typeface="Canva Sans" charset="1" panose="020B0503030501040103"/>
      <p:regular r:id="rId20"/>
    </p:embeddedFont>
    <p:embeddedFont>
      <p:font typeface="DM Sans" charset="1" panose="00000000000000000000"/>
      <p:regular r:id="rId21"/>
    </p:embeddedFont>
    <p:embeddedFont>
      <p:font typeface="Proxima Nova Bold" charset="1" panose="020005060300000200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.pn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1.pn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6.png" Type="http://schemas.openxmlformats.org/officeDocument/2006/relationships/image"/><Relationship Id="rId4" Target="../media/image37.png" Type="http://schemas.openxmlformats.org/officeDocument/2006/relationships/image"/><Relationship Id="rId5" Target="../media/image38.png" Type="http://schemas.openxmlformats.org/officeDocument/2006/relationships/image"/><Relationship Id="rId6" Target="../media/image39.png" Type="http://schemas.openxmlformats.org/officeDocument/2006/relationships/image"/><Relationship Id="rId7" Target="../media/image40.png" Type="http://schemas.openxmlformats.org/officeDocument/2006/relationships/image"/><Relationship Id="rId8" Target="../media/image4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0882" y="533657"/>
            <a:ext cx="1479927" cy="147992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87922" y="8011778"/>
            <a:ext cx="2945773" cy="618617"/>
            <a:chOff x="0" y="0"/>
            <a:chExt cx="1069818" cy="22466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69818" cy="224663"/>
            </a:xfrm>
            <a:custGeom>
              <a:avLst/>
              <a:gdLst/>
              <a:ahLst/>
              <a:cxnLst/>
              <a:rect r="r" b="b" t="t" l="l"/>
              <a:pathLst>
                <a:path h="224663" w="1069818">
                  <a:moveTo>
                    <a:pt x="112332" y="0"/>
                  </a:moveTo>
                  <a:lnTo>
                    <a:pt x="957486" y="0"/>
                  </a:lnTo>
                  <a:cubicBezTo>
                    <a:pt x="987278" y="0"/>
                    <a:pt x="1015850" y="11835"/>
                    <a:pt x="1036917" y="32901"/>
                  </a:cubicBezTo>
                  <a:cubicBezTo>
                    <a:pt x="1057983" y="53967"/>
                    <a:pt x="1069818" y="82539"/>
                    <a:pt x="1069818" y="112332"/>
                  </a:cubicBezTo>
                  <a:lnTo>
                    <a:pt x="1069818" y="112332"/>
                  </a:lnTo>
                  <a:cubicBezTo>
                    <a:pt x="1069818" y="142124"/>
                    <a:pt x="1057983" y="170696"/>
                    <a:pt x="1036917" y="191762"/>
                  </a:cubicBezTo>
                  <a:cubicBezTo>
                    <a:pt x="1015850" y="212829"/>
                    <a:pt x="987278" y="224663"/>
                    <a:pt x="957486" y="224663"/>
                  </a:cubicBezTo>
                  <a:lnTo>
                    <a:pt x="112332" y="224663"/>
                  </a:lnTo>
                  <a:cubicBezTo>
                    <a:pt x="82539" y="224663"/>
                    <a:pt x="53967" y="212829"/>
                    <a:pt x="32901" y="191762"/>
                  </a:cubicBezTo>
                  <a:cubicBezTo>
                    <a:pt x="11835" y="170696"/>
                    <a:pt x="0" y="142124"/>
                    <a:pt x="0" y="112332"/>
                  </a:cubicBezTo>
                  <a:lnTo>
                    <a:pt x="0" y="112332"/>
                  </a:lnTo>
                  <a:cubicBezTo>
                    <a:pt x="0" y="82539"/>
                    <a:pt x="11835" y="53967"/>
                    <a:pt x="32901" y="32901"/>
                  </a:cubicBezTo>
                  <a:cubicBezTo>
                    <a:pt x="53967" y="11835"/>
                    <a:pt x="82539" y="0"/>
                    <a:pt x="112332" y="0"/>
                  </a:cubicBezTo>
                  <a:close/>
                </a:path>
              </a:pathLst>
            </a:custGeom>
            <a:solidFill>
              <a:srgbClr val="B08782"/>
            </a:solidFill>
            <a:ln cap="rnd">
              <a:noFill/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069818" cy="262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696683" y="910696"/>
            <a:ext cx="13242890" cy="65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32"/>
              </a:lnSpc>
            </a:pPr>
            <a:r>
              <a:rPr lang="en-US" sz="3808" b="true">
                <a:solidFill>
                  <a:srgbClr val="292B2D"/>
                </a:solidFill>
                <a:latin typeface="DM Sans Bold"/>
                <a:ea typeface="DM Sans Bold"/>
                <a:cs typeface="DM Sans Bold"/>
                <a:sym typeface="DM Sans Bold"/>
              </a:rPr>
              <a:t>Indian Institute of Technology Madras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0882" y="2640353"/>
            <a:ext cx="10043163" cy="1557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77"/>
              </a:lnSpc>
            </a:pPr>
            <a:r>
              <a:rPr lang="en-US" sz="6961">
                <a:solidFill>
                  <a:srgbClr val="292B2D"/>
                </a:solidFill>
                <a:latin typeface="Squada One"/>
                <a:ea typeface="Squada One"/>
                <a:cs typeface="Squada One"/>
                <a:sym typeface="Squada One"/>
              </a:rPr>
              <a:t>BUSINESS DATA MANAGMENT CAPSTONE PROJECT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665607"/>
            <a:ext cx="8289428" cy="3092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8"/>
              </a:lnSpc>
            </a:pPr>
            <a:r>
              <a:rPr lang="en-US" sz="5114">
                <a:solidFill>
                  <a:srgbClr val="292B2D"/>
                </a:solidFill>
                <a:latin typeface="Squada One"/>
                <a:ea typeface="Squada One"/>
                <a:cs typeface="Squada One"/>
                <a:sym typeface="Squada One"/>
              </a:rPr>
              <a:t>DATA-DRIVEN RETAIL OPTIMIZATION: </a:t>
            </a:r>
          </a:p>
          <a:p>
            <a:pPr algn="l">
              <a:lnSpc>
                <a:spcPts val="4808"/>
              </a:lnSpc>
            </a:pPr>
          </a:p>
          <a:p>
            <a:pPr algn="l">
              <a:lnSpc>
                <a:spcPts val="4808"/>
              </a:lnSpc>
            </a:pPr>
            <a:r>
              <a:rPr lang="en-US" sz="5114" spc="-40">
                <a:solidFill>
                  <a:srgbClr val="292B2D"/>
                </a:solidFill>
                <a:latin typeface="Squada One"/>
                <a:ea typeface="Squada One"/>
                <a:cs typeface="Squada One"/>
                <a:sym typeface="Squada One"/>
              </a:rPr>
              <a:t>OPTIMIZING INVENTORY &amp; MARGINS AT PURE’O NATURALS</a:t>
            </a:r>
          </a:p>
          <a:p>
            <a:pPr algn="l">
              <a:lnSpc>
                <a:spcPts val="4808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340445" y="8051793"/>
            <a:ext cx="4240727" cy="481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b="true" sz="28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PRESENTED BY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73515" y="8706099"/>
            <a:ext cx="3173378" cy="1057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23"/>
              </a:lnSpc>
            </a:pPr>
            <a:r>
              <a:rPr lang="en-US" sz="3017" b="true">
                <a:solidFill>
                  <a:srgbClr val="292B2D"/>
                </a:solidFill>
                <a:latin typeface="DM Sans Bold"/>
                <a:ea typeface="DM Sans Bold"/>
                <a:cs typeface="DM Sans Bold"/>
                <a:sym typeface="DM Sans Bold"/>
              </a:rPr>
              <a:t>Vishal Bhandari 22f1001645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379676" y="5363398"/>
            <a:ext cx="4555971" cy="4555971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719" t="0" r="-37719" b="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5057729" y="533657"/>
            <a:ext cx="4677372" cy="4677372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0" y="0"/>
                  </a:moveTo>
                  <a:lnTo>
                    <a:pt x="0" y="6350000"/>
                  </a:lnTo>
                  <a:lnTo>
                    <a:pt x="6350000" y="6350000"/>
                  </a:lnTo>
                  <a:cubicBezTo>
                    <a:pt x="6350000" y="2843530"/>
                    <a:pt x="3506470" y="0"/>
                    <a:pt x="0" y="0"/>
                  </a:cubicBezTo>
                  <a:close/>
                </a:path>
              </a:pathLst>
            </a:custGeom>
            <a:blipFill>
              <a:blip r:embed="rId4"/>
              <a:stretch>
                <a:fillRect l="-40799" t="0" r="-27621" b="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5057729" y="5363398"/>
            <a:ext cx="4677372" cy="4677372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4585" t="0" r="-15508" b="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0379676" y="655058"/>
            <a:ext cx="4555971" cy="4555971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46243" t="0" r="-10927" b="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45125" y="-230501"/>
            <a:ext cx="2573650" cy="2573650"/>
          </a:xfrm>
          <a:custGeom>
            <a:avLst/>
            <a:gdLst/>
            <a:ahLst/>
            <a:cxnLst/>
            <a:rect r="r" b="b" t="t" l="l"/>
            <a:pathLst>
              <a:path h="2573650" w="2573650">
                <a:moveTo>
                  <a:pt x="0" y="0"/>
                </a:moveTo>
                <a:lnTo>
                  <a:pt x="2573649" y="0"/>
                </a:lnTo>
                <a:lnTo>
                  <a:pt x="2573649" y="2573650"/>
                </a:lnTo>
                <a:lnTo>
                  <a:pt x="0" y="25736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94263" y="723900"/>
            <a:ext cx="6943415" cy="1181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999" spc="-249">
                <a:solidFill>
                  <a:srgbClr val="292B2D"/>
                </a:solidFill>
                <a:latin typeface="Object Sans"/>
                <a:ea typeface="Object Sans"/>
                <a:cs typeface="Object Sans"/>
                <a:sym typeface="Object Sans"/>
              </a:rPr>
              <a:t>BUSINESS  </a:t>
            </a:r>
          </a:p>
          <a:p>
            <a:pPr algn="l">
              <a:lnSpc>
                <a:spcPts val="4499"/>
              </a:lnSpc>
            </a:pPr>
            <a:r>
              <a:rPr lang="en-US" b="true" sz="4999" spc="-249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CONTEXT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102135" y="2929870"/>
            <a:ext cx="10494213" cy="1109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i="true" b="true">
                <a:solidFill>
                  <a:srgbClr val="292B2D"/>
                </a:solidFill>
                <a:latin typeface="Object Sans Bold Italics"/>
                <a:ea typeface="Object Sans Bold Italics"/>
                <a:cs typeface="Object Sans Bold Italics"/>
                <a:sym typeface="Object Sans Bold Italics"/>
              </a:rPr>
              <a:t>"A ₹2.5Cr Business Running on Intuition, Not Data"</a:t>
            </a:r>
          </a:p>
          <a:p>
            <a:pPr algn="l">
              <a:lnSpc>
                <a:spcPts val="447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518104" y="4106807"/>
            <a:ext cx="6223733" cy="666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1899">
                <a:solidFill>
                  <a:srgbClr val="292B2D"/>
                </a:solidFill>
                <a:latin typeface="Object Sans"/>
                <a:ea typeface="Object Sans"/>
                <a:cs typeface="Object Sans"/>
                <a:sym typeface="Object Sans"/>
              </a:rPr>
              <a:t>40+ outlets (Hyderabad) ; Anjaneya Nagar branch since 2018 ; Health - conscious urban consumers.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792337" y="4144907"/>
            <a:ext cx="2472435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🏬Scale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518104" y="5467220"/>
            <a:ext cx="5876852" cy="999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1899">
                <a:solidFill>
                  <a:srgbClr val="292B2D"/>
                </a:solidFill>
                <a:latin typeface="Object Sans"/>
                <a:ea typeface="Object Sans"/>
                <a:cs typeface="Object Sans"/>
                <a:sym typeface="Object Sans"/>
              </a:rPr>
              <a:t>960 unique SKUs (analyzed period) ; 52,314 transactions (6 months) ; 450 daily footfall coverage ; Fresh Produce + cold pressed juices.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92337" y="5505320"/>
            <a:ext cx="2472435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📦Operational Complexity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518104" y="7162035"/>
            <a:ext cx="6223733" cy="666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1899">
                <a:solidFill>
                  <a:srgbClr val="292B2D"/>
                </a:solidFill>
                <a:latin typeface="Object Sans"/>
                <a:ea typeface="Object Sans"/>
                <a:cs typeface="Object Sans"/>
                <a:sym typeface="Object Sans"/>
              </a:rPr>
              <a:t>₹2.54 Crores (Apr-Sep 2025); ~₹5 Cr annual projection ; High-velocity perishable business model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92337" y="7200135"/>
            <a:ext cx="2472435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💰Revenue Scale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18104" y="8856850"/>
            <a:ext cx="6223733" cy="999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1899">
                <a:solidFill>
                  <a:srgbClr val="292B2D"/>
                </a:solidFill>
                <a:latin typeface="Object Sans"/>
                <a:ea typeface="Object Sans"/>
                <a:cs typeface="Object Sans"/>
                <a:sym typeface="Object Sans"/>
              </a:rPr>
              <a:t>No centralized SKU profitability tracking; No pricing controls or POS restrictions ; Family-committee governance (slow)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92337" y="8894950"/>
            <a:ext cx="2472435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❌ Critical System Gaps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48936" y="2343149"/>
            <a:ext cx="3389728" cy="2201855"/>
            <a:chOff x="0" y="0"/>
            <a:chExt cx="4519638" cy="293580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209935" y="0"/>
              <a:ext cx="4099768" cy="2935806"/>
            </a:xfrm>
            <a:custGeom>
              <a:avLst/>
              <a:gdLst/>
              <a:ahLst/>
              <a:cxnLst/>
              <a:rect r="r" b="b" t="t" l="l"/>
              <a:pathLst>
                <a:path h="2935806" w="4099768">
                  <a:moveTo>
                    <a:pt x="0" y="0"/>
                  </a:moveTo>
                  <a:lnTo>
                    <a:pt x="4099768" y="0"/>
                  </a:lnTo>
                  <a:lnTo>
                    <a:pt x="4099768" y="2935806"/>
                  </a:lnTo>
                  <a:lnTo>
                    <a:pt x="0" y="29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622" r="0" b="-622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0" y="1052650"/>
              <a:ext cx="4519638" cy="10522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24"/>
                </a:lnSpc>
                <a:spcBef>
                  <a:spcPct val="0"/>
                </a:spcBef>
              </a:pPr>
              <a:r>
                <a:rPr lang="en-US" b="true" sz="1770">
                  <a:solidFill>
                    <a:srgbClr val="292B2D"/>
                  </a:solidFill>
                  <a:latin typeface="Object Sans Bold"/>
                  <a:ea typeface="Object Sans Bold"/>
                  <a:cs typeface="Object Sans Bold"/>
                  <a:sym typeface="Object Sans Bold"/>
                </a:rPr>
                <a:t>"I don’t really look at the numbers much - </a:t>
              </a:r>
            </a:p>
            <a:p>
              <a:pPr algn="ctr">
                <a:lnSpc>
                  <a:spcPts val="2124"/>
                </a:lnSpc>
                <a:spcBef>
                  <a:spcPct val="0"/>
                </a:spcBef>
              </a:pPr>
              <a:r>
                <a:rPr lang="en-US" b="true" sz="1770">
                  <a:solidFill>
                    <a:srgbClr val="292B2D"/>
                  </a:solidFill>
                  <a:latin typeface="Object Sans Bold"/>
                  <a:ea typeface="Object Sans Bold"/>
                  <a:cs typeface="Object Sans Bold"/>
                  <a:sym typeface="Object Sans Bold"/>
                </a:rPr>
                <a:t>things seem okay".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28700" y="6210154"/>
            <a:ext cx="5521351" cy="3312811"/>
            <a:chOff x="0" y="0"/>
            <a:chExt cx="6350000" cy="381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4"/>
              <a:stretch>
                <a:fillRect l="-6701" t="0" r="-6701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true" flipV="false" rot="0">
            <a:off x="4091959" y="3517880"/>
            <a:ext cx="3279982" cy="2377987"/>
          </a:xfrm>
          <a:custGeom>
            <a:avLst/>
            <a:gdLst/>
            <a:ahLst/>
            <a:cxnLst/>
            <a:rect r="r" b="b" t="t" l="l"/>
            <a:pathLst>
              <a:path h="2377987" w="3279982">
                <a:moveTo>
                  <a:pt x="3279981" y="0"/>
                </a:moveTo>
                <a:lnTo>
                  <a:pt x="0" y="0"/>
                </a:lnTo>
                <a:lnTo>
                  <a:pt x="0" y="2377987"/>
                </a:lnTo>
                <a:lnTo>
                  <a:pt x="3279981" y="2377987"/>
                </a:lnTo>
                <a:lnTo>
                  <a:pt x="327998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117990" y="4358326"/>
            <a:ext cx="3253950" cy="101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9"/>
              </a:lnSpc>
              <a:spcBef>
                <a:spcPct val="0"/>
              </a:spcBef>
            </a:pPr>
            <a:r>
              <a:rPr lang="en-US" b="true" sz="1699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We’ve</a:t>
            </a:r>
            <a:r>
              <a:rPr lang="en-US" b="true" sz="1699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 been running this as a profitable business for years. It’s a family business - there are no gaps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5991229" y="590550"/>
            <a:ext cx="1479927" cy="1479927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91229" y="590550"/>
            <a:ext cx="1479927" cy="147992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66702" y="2994907"/>
            <a:ext cx="4425914" cy="3018970"/>
            <a:chOff x="0" y="0"/>
            <a:chExt cx="1008034" cy="68759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08034" cy="687592"/>
            </a:xfrm>
            <a:custGeom>
              <a:avLst/>
              <a:gdLst/>
              <a:ahLst/>
              <a:cxnLst/>
              <a:rect r="r" b="b" t="t" l="l"/>
              <a:pathLst>
                <a:path h="687592" w="1008034">
                  <a:moveTo>
                    <a:pt x="26238" y="0"/>
                  </a:moveTo>
                  <a:lnTo>
                    <a:pt x="981795" y="0"/>
                  </a:lnTo>
                  <a:cubicBezTo>
                    <a:pt x="988754" y="0"/>
                    <a:pt x="995428" y="2764"/>
                    <a:pt x="1000349" y="7685"/>
                  </a:cubicBezTo>
                  <a:cubicBezTo>
                    <a:pt x="1005269" y="12606"/>
                    <a:pt x="1008034" y="19280"/>
                    <a:pt x="1008034" y="26238"/>
                  </a:cubicBezTo>
                  <a:lnTo>
                    <a:pt x="1008034" y="661354"/>
                  </a:lnTo>
                  <a:cubicBezTo>
                    <a:pt x="1008034" y="668313"/>
                    <a:pt x="1005269" y="674986"/>
                    <a:pt x="1000349" y="679907"/>
                  </a:cubicBezTo>
                  <a:cubicBezTo>
                    <a:pt x="995428" y="684828"/>
                    <a:pt x="988754" y="687592"/>
                    <a:pt x="981795" y="687592"/>
                  </a:cubicBezTo>
                  <a:lnTo>
                    <a:pt x="26238" y="687592"/>
                  </a:lnTo>
                  <a:cubicBezTo>
                    <a:pt x="19280" y="687592"/>
                    <a:pt x="12606" y="684828"/>
                    <a:pt x="7685" y="679907"/>
                  </a:cubicBezTo>
                  <a:cubicBezTo>
                    <a:pt x="2764" y="674986"/>
                    <a:pt x="0" y="668313"/>
                    <a:pt x="0" y="661354"/>
                  </a:cubicBezTo>
                  <a:lnTo>
                    <a:pt x="0" y="26238"/>
                  </a:lnTo>
                  <a:cubicBezTo>
                    <a:pt x="0" y="19280"/>
                    <a:pt x="2764" y="12606"/>
                    <a:pt x="7685" y="7685"/>
                  </a:cubicBezTo>
                  <a:cubicBezTo>
                    <a:pt x="12606" y="2764"/>
                    <a:pt x="19280" y="0"/>
                    <a:pt x="26238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28575"/>
              <a:ext cx="1008034" cy="659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850387" y="3171140"/>
            <a:ext cx="4058543" cy="6817300"/>
            <a:chOff x="0" y="0"/>
            <a:chExt cx="924362" cy="15526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24362" cy="1552689"/>
            </a:xfrm>
            <a:custGeom>
              <a:avLst/>
              <a:gdLst/>
              <a:ahLst/>
              <a:cxnLst/>
              <a:rect r="r" b="b" t="t" l="l"/>
              <a:pathLst>
                <a:path h="1552689" w="924362">
                  <a:moveTo>
                    <a:pt x="28613" y="0"/>
                  </a:moveTo>
                  <a:lnTo>
                    <a:pt x="895749" y="0"/>
                  </a:lnTo>
                  <a:cubicBezTo>
                    <a:pt x="903337" y="0"/>
                    <a:pt x="910615" y="3015"/>
                    <a:pt x="915981" y="8381"/>
                  </a:cubicBezTo>
                  <a:cubicBezTo>
                    <a:pt x="921347" y="13747"/>
                    <a:pt x="924362" y="21025"/>
                    <a:pt x="924362" y="28613"/>
                  </a:cubicBezTo>
                  <a:lnTo>
                    <a:pt x="924362" y="1524075"/>
                  </a:lnTo>
                  <a:cubicBezTo>
                    <a:pt x="924362" y="1531664"/>
                    <a:pt x="921347" y="1538942"/>
                    <a:pt x="915981" y="1544308"/>
                  </a:cubicBezTo>
                  <a:cubicBezTo>
                    <a:pt x="910615" y="1549674"/>
                    <a:pt x="903337" y="1552689"/>
                    <a:pt x="895749" y="1552689"/>
                  </a:cubicBezTo>
                  <a:lnTo>
                    <a:pt x="28613" y="1552689"/>
                  </a:lnTo>
                  <a:cubicBezTo>
                    <a:pt x="21025" y="1552689"/>
                    <a:pt x="13747" y="1549674"/>
                    <a:pt x="8381" y="1544308"/>
                  </a:cubicBezTo>
                  <a:cubicBezTo>
                    <a:pt x="3015" y="1538942"/>
                    <a:pt x="0" y="1531664"/>
                    <a:pt x="0" y="1524075"/>
                  </a:cubicBezTo>
                  <a:lnTo>
                    <a:pt x="0" y="28613"/>
                  </a:lnTo>
                  <a:cubicBezTo>
                    <a:pt x="0" y="21025"/>
                    <a:pt x="3015" y="13747"/>
                    <a:pt x="8381" y="8381"/>
                  </a:cubicBezTo>
                  <a:cubicBezTo>
                    <a:pt x="13747" y="3015"/>
                    <a:pt x="21025" y="0"/>
                    <a:pt x="28613" y="0"/>
                  </a:cubicBez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28575"/>
              <a:ext cx="924362" cy="15241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987480" y="2558854"/>
            <a:ext cx="1784357" cy="1784357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932364" y="2994907"/>
            <a:ext cx="4425914" cy="3018970"/>
            <a:chOff x="0" y="0"/>
            <a:chExt cx="1008034" cy="68759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08034" cy="687592"/>
            </a:xfrm>
            <a:custGeom>
              <a:avLst/>
              <a:gdLst/>
              <a:ahLst/>
              <a:cxnLst/>
              <a:rect r="r" b="b" t="t" l="l"/>
              <a:pathLst>
                <a:path h="687592" w="1008034">
                  <a:moveTo>
                    <a:pt x="26238" y="0"/>
                  </a:moveTo>
                  <a:lnTo>
                    <a:pt x="981795" y="0"/>
                  </a:lnTo>
                  <a:cubicBezTo>
                    <a:pt x="988754" y="0"/>
                    <a:pt x="995428" y="2764"/>
                    <a:pt x="1000349" y="7685"/>
                  </a:cubicBezTo>
                  <a:cubicBezTo>
                    <a:pt x="1005269" y="12606"/>
                    <a:pt x="1008034" y="19280"/>
                    <a:pt x="1008034" y="26238"/>
                  </a:cubicBezTo>
                  <a:lnTo>
                    <a:pt x="1008034" y="661354"/>
                  </a:lnTo>
                  <a:cubicBezTo>
                    <a:pt x="1008034" y="668313"/>
                    <a:pt x="1005269" y="674986"/>
                    <a:pt x="1000349" y="679907"/>
                  </a:cubicBezTo>
                  <a:cubicBezTo>
                    <a:pt x="995428" y="684828"/>
                    <a:pt x="988754" y="687592"/>
                    <a:pt x="981795" y="687592"/>
                  </a:cubicBezTo>
                  <a:lnTo>
                    <a:pt x="26238" y="687592"/>
                  </a:lnTo>
                  <a:cubicBezTo>
                    <a:pt x="19280" y="687592"/>
                    <a:pt x="12606" y="684828"/>
                    <a:pt x="7685" y="679907"/>
                  </a:cubicBezTo>
                  <a:cubicBezTo>
                    <a:pt x="2764" y="674986"/>
                    <a:pt x="0" y="668313"/>
                    <a:pt x="0" y="661354"/>
                  </a:cubicBezTo>
                  <a:lnTo>
                    <a:pt x="0" y="26238"/>
                  </a:lnTo>
                  <a:cubicBezTo>
                    <a:pt x="0" y="19280"/>
                    <a:pt x="2764" y="12606"/>
                    <a:pt x="7685" y="7685"/>
                  </a:cubicBezTo>
                  <a:cubicBezTo>
                    <a:pt x="12606" y="2764"/>
                    <a:pt x="19280" y="0"/>
                    <a:pt x="26238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28575"/>
              <a:ext cx="1008034" cy="659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116050" y="3171140"/>
            <a:ext cx="4058543" cy="6817300"/>
            <a:chOff x="0" y="0"/>
            <a:chExt cx="924362" cy="155268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24362" cy="1552689"/>
            </a:xfrm>
            <a:custGeom>
              <a:avLst/>
              <a:gdLst/>
              <a:ahLst/>
              <a:cxnLst/>
              <a:rect r="r" b="b" t="t" l="l"/>
              <a:pathLst>
                <a:path h="1552689" w="924362">
                  <a:moveTo>
                    <a:pt x="28613" y="0"/>
                  </a:moveTo>
                  <a:lnTo>
                    <a:pt x="895749" y="0"/>
                  </a:lnTo>
                  <a:cubicBezTo>
                    <a:pt x="903337" y="0"/>
                    <a:pt x="910615" y="3015"/>
                    <a:pt x="915981" y="8381"/>
                  </a:cubicBezTo>
                  <a:cubicBezTo>
                    <a:pt x="921347" y="13747"/>
                    <a:pt x="924362" y="21025"/>
                    <a:pt x="924362" y="28613"/>
                  </a:cubicBezTo>
                  <a:lnTo>
                    <a:pt x="924362" y="1524075"/>
                  </a:lnTo>
                  <a:cubicBezTo>
                    <a:pt x="924362" y="1531664"/>
                    <a:pt x="921347" y="1538942"/>
                    <a:pt x="915981" y="1544308"/>
                  </a:cubicBezTo>
                  <a:cubicBezTo>
                    <a:pt x="910615" y="1549674"/>
                    <a:pt x="903337" y="1552689"/>
                    <a:pt x="895749" y="1552689"/>
                  </a:cubicBezTo>
                  <a:lnTo>
                    <a:pt x="28613" y="1552689"/>
                  </a:lnTo>
                  <a:cubicBezTo>
                    <a:pt x="21025" y="1552689"/>
                    <a:pt x="13747" y="1549674"/>
                    <a:pt x="8381" y="1544308"/>
                  </a:cubicBezTo>
                  <a:cubicBezTo>
                    <a:pt x="3015" y="1538942"/>
                    <a:pt x="0" y="1531664"/>
                    <a:pt x="0" y="1524075"/>
                  </a:cubicBezTo>
                  <a:lnTo>
                    <a:pt x="0" y="28613"/>
                  </a:lnTo>
                  <a:cubicBezTo>
                    <a:pt x="0" y="21025"/>
                    <a:pt x="3015" y="13747"/>
                    <a:pt x="8381" y="8381"/>
                  </a:cubicBezTo>
                  <a:cubicBezTo>
                    <a:pt x="13747" y="3015"/>
                    <a:pt x="21025" y="0"/>
                    <a:pt x="28613" y="0"/>
                  </a:cubicBez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28575"/>
              <a:ext cx="924362" cy="15241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53143" y="2558854"/>
            <a:ext cx="1784357" cy="1784357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195384" y="2994907"/>
            <a:ext cx="4425914" cy="3018970"/>
            <a:chOff x="0" y="0"/>
            <a:chExt cx="1008034" cy="68759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08034" cy="687592"/>
            </a:xfrm>
            <a:custGeom>
              <a:avLst/>
              <a:gdLst/>
              <a:ahLst/>
              <a:cxnLst/>
              <a:rect r="r" b="b" t="t" l="l"/>
              <a:pathLst>
                <a:path h="687592" w="1008034">
                  <a:moveTo>
                    <a:pt x="26238" y="0"/>
                  </a:moveTo>
                  <a:lnTo>
                    <a:pt x="981795" y="0"/>
                  </a:lnTo>
                  <a:cubicBezTo>
                    <a:pt x="988754" y="0"/>
                    <a:pt x="995428" y="2764"/>
                    <a:pt x="1000349" y="7685"/>
                  </a:cubicBezTo>
                  <a:cubicBezTo>
                    <a:pt x="1005269" y="12606"/>
                    <a:pt x="1008034" y="19280"/>
                    <a:pt x="1008034" y="26238"/>
                  </a:cubicBezTo>
                  <a:lnTo>
                    <a:pt x="1008034" y="661354"/>
                  </a:lnTo>
                  <a:cubicBezTo>
                    <a:pt x="1008034" y="668313"/>
                    <a:pt x="1005269" y="674986"/>
                    <a:pt x="1000349" y="679907"/>
                  </a:cubicBezTo>
                  <a:cubicBezTo>
                    <a:pt x="995428" y="684828"/>
                    <a:pt x="988754" y="687592"/>
                    <a:pt x="981795" y="687592"/>
                  </a:cubicBezTo>
                  <a:lnTo>
                    <a:pt x="26238" y="687592"/>
                  </a:lnTo>
                  <a:cubicBezTo>
                    <a:pt x="19280" y="687592"/>
                    <a:pt x="12606" y="684828"/>
                    <a:pt x="7685" y="679907"/>
                  </a:cubicBezTo>
                  <a:cubicBezTo>
                    <a:pt x="2764" y="674986"/>
                    <a:pt x="0" y="668313"/>
                    <a:pt x="0" y="661354"/>
                  </a:cubicBezTo>
                  <a:lnTo>
                    <a:pt x="0" y="26238"/>
                  </a:lnTo>
                  <a:cubicBezTo>
                    <a:pt x="0" y="19280"/>
                    <a:pt x="2764" y="12606"/>
                    <a:pt x="7685" y="7685"/>
                  </a:cubicBezTo>
                  <a:cubicBezTo>
                    <a:pt x="12606" y="2764"/>
                    <a:pt x="19280" y="0"/>
                    <a:pt x="26238" y="0"/>
                  </a:cubicBezTo>
                  <a:close/>
                </a:path>
              </a:pathLst>
            </a:custGeom>
            <a:solidFill>
              <a:srgbClr val="F2D45B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28575"/>
              <a:ext cx="1008034" cy="659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379070" y="3171140"/>
            <a:ext cx="4058543" cy="6817300"/>
            <a:chOff x="0" y="0"/>
            <a:chExt cx="924362" cy="155268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24362" cy="1552689"/>
            </a:xfrm>
            <a:custGeom>
              <a:avLst/>
              <a:gdLst/>
              <a:ahLst/>
              <a:cxnLst/>
              <a:rect r="r" b="b" t="t" l="l"/>
              <a:pathLst>
                <a:path h="1552689" w="924362">
                  <a:moveTo>
                    <a:pt x="28613" y="0"/>
                  </a:moveTo>
                  <a:lnTo>
                    <a:pt x="895749" y="0"/>
                  </a:lnTo>
                  <a:cubicBezTo>
                    <a:pt x="903337" y="0"/>
                    <a:pt x="910615" y="3015"/>
                    <a:pt x="915981" y="8381"/>
                  </a:cubicBezTo>
                  <a:cubicBezTo>
                    <a:pt x="921347" y="13747"/>
                    <a:pt x="924362" y="21025"/>
                    <a:pt x="924362" y="28613"/>
                  </a:cubicBezTo>
                  <a:lnTo>
                    <a:pt x="924362" y="1524075"/>
                  </a:lnTo>
                  <a:cubicBezTo>
                    <a:pt x="924362" y="1531664"/>
                    <a:pt x="921347" y="1538942"/>
                    <a:pt x="915981" y="1544308"/>
                  </a:cubicBezTo>
                  <a:cubicBezTo>
                    <a:pt x="910615" y="1549674"/>
                    <a:pt x="903337" y="1552689"/>
                    <a:pt x="895749" y="1552689"/>
                  </a:cubicBezTo>
                  <a:lnTo>
                    <a:pt x="28613" y="1552689"/>
                  </a:lnTo>
                  <a:cubicBezTo>
                    <a:pt x="21025" y="1552689"/>
                    <a:pt x="13747" y="1549674"/>
                    <a:pt x="8381" y="1544308"/>
                  </a:cubicBezTo>
                  <a:cubicBezTo>
                    <a:pt x="3015" y="1538942"/>
                    <a:pt x="0" y="1531664"/>
                    <a:pt x="0" y="1524075"/>
                  </a:cubicBezTo>
                  <a:lnTo>
                    <a:pt x="0" y="28613"/>
                  </a:lnTo>
                  <a:cubicBezTo>
                    <a:pt x="0" y="21025"/>
                    <a:pt x="3015" y="13747"/>
                    <a:pt x="8381" y="8381"/>
                  </a:cubicBezTo>
                  <a:cubicBezTo>
                    <a:pt x="13747" y="3015"/>
                    <a:pt x="21025" y="0"/>
                    <a:pt x="28613" y="0"/>
                  </a:cubicBez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28575"/>
              <a:ext cx="924362" cy="15241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3516163" y="2558854"/>
            <a:ext cx="1784357" cy="1784357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D45B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3429995" y="2964365"/>
            <a:ext cx="899328" cy="911866"/>
          </a:xfrm>
          <a:custGeom>
            <a:avLst/>
            <a:gdLst/>
            <a:ahLst/>
            <a:cxnLst/>
            <a:rect r="r" b="b" t="t" l="l"/>
            <a:pathLst>
              <a:path h="911866" w="899328">
                <a:moveTo>
                  <a:pt x="0" y="0"/>
                </a:moveTo>
                <a:lnTo>
                  <a:pt x="899328" y="0"/>
                </a:lnTo>
                <a:lnTo>
                  <a:pt x="899328" y="911866"/>
                </a:lnTo>
                <a:lnTo>
                  <a:pt x="0" y="9118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794263" y="723900"/>
            <a:ext cx="3605035" cy="1181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999" spc="-249">
                <a:solidFill>
                  <a:srgbClr val="292B2D"/>
                </a:solidFill>
                <a:latin typeface="Object Sans"/>
                <a:ea typeface="Object Sans"/>
                <a:cs typeface="Object Sans"/>
                <a:sym typeface="Object Sans"/>
              </a:rPr>
              <a:t>THE THREE </a:t>
            </a:r>
            <a:r>
              <a:rPr lang="en-US" b="true" sz="4999" spc="-249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PROBLEMS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94263" y="2055933"/>
            <a:ext cx="11705921" cy="448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i="true" b="true">
                <a:solidFill>
                  <a:srgbClr val="292B2D"/>
                </a:solidFill>
                <a:latin typeface="Object Sans Bold Italics"/>
                <a:ea typeface="Object Sans Bold Italics"/>
                <a:cs typeface="Object Sans Bold Italics"/>
                <a:sym typeface="Object Sans Bold Italics"/>
              </a:rPr>
              <a:t>Three Operational Inefficiencies Eroding ₹48.6L Annually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701496" y="4674504"/>
            <a:ext cx="2356326" cy="6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8"/>
              </a:lnSpc>
            </a:pPr>
            <a:r>
              <a:rPr lang="en-US" sz="2428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Problem</a:t>
            </a:r>
            <a:r>
              <a:rPr lang="en-US" sz="2428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1: Portfolio Chaos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135869" y="5476866"/>
            <a:ext cx="3487580" cy="428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09"/>
              </a:lnSpc>
            </a:pP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Issue:</a:t>
            </a:r>
          </a:p>
          <a:p>
            <a:pPr algn="just" marL="356230" indent="-178115" lvl="1">
              <a:lnSpc>
                <a:spcPts val="2309"/>
              </a:lnSpc>
              <a:buFont typeface="Arial"/>
              <a:buChar char="•"/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821 SKUs (85.7%) generate only 20% revenue.</a:t>
            </a:r>
          </a:p>
          <a:p>
            <a:pPr algn="just" marL="356230" indent="-178115" lvl="1">
              <a:lnSpc>
                <a:spcPts val="2309"/>
              </a:lnSpc>
              <a:buFont typeface="Arial"/>
              <a:buChar char="•"/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Yet consume ~70% shelf space</a:t>
            </a:r>
          </a:p>
          <a:p>
            <a:pPr algn="just" marL="0" indent="0" lvl="0">
              <a:lnSpc>
                <a:spcPts val="2309"/>
              </a:lnSpc>
            </a:pPr>
          </a:p>
          <a:p>
            <a:pPr algn="just" marL="0" indent="0" lvl="0">
              <a:lnSpc>
                <a:spcPts val="2309"/>
              </a:lnSpc>
            </a:pP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Root Cause:</a:t>
            </a:r>
          </a:p>
          <a:p>
            <a:pPr algn="just" marL="0" indent="0" lvl="0">
              <a:lnSpc>
                <a:spcPts val="2309"/>
              </a:lnSpc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No SKU rationalization; legacy products accumulate</a:t>
            </a:r>
          </a:p>
          <a:p>
            <a:pPr algn="just" marL="0" indent="0" lvl="0">
              <a:lnSpc>
                <a:spcPts val="2309"/>
              </a:lnSpc>
            </a:pPr>
          </a:p>
          <a:p>
            <a:pPr algn="just" marL="0" indent="0" lvl="0">
              <a:lnSpc>
                <a:spcPts val="2309"/>
              </a:lnSpc>
            </a:pP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Financial Impact:</a:t>
            </a:r>
          </a:p>
          <a:p>
            <a:pPr algn="just" marL="356230" indent="-178115" lvl="1">
              <a:lnSpc>
                <a:spcPts val="2309"/>
              </a:lnSpc>
              <a:buFont typeface="Arial"/>
              <a:buChar char="•"/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₹21.7L working capital trapped in tail  </a:t>
            </a:r>
          </a:p>
          <a:p>
            <a:pPr algn="just" marL="356230" indent="-178115" lvl="1">
              <a:lnSpc>
                <a:spcPts val="2309"/>
              </a:lnSpc>
              <a:buFont typeface="Arial"/>
              <a:buChar char="•"/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₹2.3L slow-mover loss</a:t>
            </a:r>
          </a:p>
          <a:p>
            <a:pPr algn="just" marL="0" indent="0" lvl="0">
              <a:lnSpc>
                <a:spcPts val="2309"/>
              </a:lnSpc>
            </a:pPr>
          </a:p>
          <a:p>
            <a:pPr algn="just">
              <a:lnSpc>
                <a:spcPts val="2309"/>
              </a:lnSpc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👉  </a:t>
            </a: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₹24L ANNUAL RISK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967158" y="4674504"/>
            <a:ext cx="2356326" cy="6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8"/>
              </a:lnSpc>
            </a:pPr>
            <a:r>
              <a:rPr lang="en-US" sz="2428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Probl</a:t>
            </a:r>
            <a:r>
              <a:rPr lang="en-US" sz="2428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 2: Margin Erosion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230178" y="4674504"/>
            <a:ext cx="2356326" cy="630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8"/>
              </a:lnSpc>
            </a:pPr>
            <a:r>
              <a:rPr lang="en-US" sz="2428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Problem 3: Vol</a:t>
            </a:r>
            <a:r>
              <a:rPr lang="en-US" sz="2428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atility Risk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592674" y="5619741"/>
            <a:ext cx="3105295" cy="3996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309"/>
              </a:lnSpc>
            </a:pP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</a:t>
            </a: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 Issue:</a:t>
            </a:r>
          </a:p>
          <a:p>
            <a:pPr algn="just" marL="0" indent="0" lvl="0">
              <a:lnSpc>
                <a:spcPts val="2309"/>
              </a:lnSpc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869 SKUs (90.5%) operate below 20% margin floor</a:t>
            </a:r>
          </a:p>
          <a:p>
            <a:pPr algn="just" marL="0" indent="0" lvl="0">
              <a:lnSpc>
                <a:spcPts val="2309"/>
              </a:lnSpc>
            </a:pPr>
          </a:p>
          <a:p>
            <a:pPr algn="just" marL="0" indent="0" lvl="0">
              <a:lnSpc>
                <a:spcPts val="2309"/>
              </a:lnSpc>
            </a:pP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Root Cause:</a:t>
            </a:r>
          </a:p>
          <a:p>
            <a:pPr algn="just" marL="0" indent="0" lvl="0">
              <a:lnSpc>
                <a:spcPts val="2309"/>
              </a:lnSpc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Manual costing + no margin guardrails </a:t>
            </a:r>
          </a:p>
          <a:p>
            <a:pPr algn="just" marL="0" indent="0" lvl="0">
              <a:lnSpc>
                <a:spcPts val="2309"/>
              </a:lnSpc>
            </a:pPr>
          </a:p>
          <a:p>
            <a:pPr algn="just" marL="0" indent="0" lvl="0">
              <a:lnSpc>
                <a:spcPts val="2309"/>
              </a:lnSpc>
            </a:pP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Financial Impact:</a:t>
            </a:r>
          </a:p>
          <a:p>
            <a:pPr algn="just" marL="356230" indent="-178115" lvl="1">
              <a:lnSpc>
                <a:spcPts val="2309"/>
              </a:lnSpc>
              <a:buFont typeface="Arial"/>
              <a:buChar char="•"/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₹22.4L monthly revenue below margin floor. </a:t>
            </a:r>
          </a:p>
          <a:p>
            <a:pPr algn="just" marL="356230" indent="-178115" lvl="1">
              <a:lnSpc>
                <a:spcPts val="2309"/>
              </a:lnSpc>
              <a:buFont typeface="Arial"/>
              <a:buChar char="•"/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₹5.1L pricing leakage</a:t>
            </a:r>
          </a:p>
          <a:p>
            <a:pPr algn="just" marL="0" indent="0" lvl="0">
              <a:lnSpc>
                <a:spcPts val="2309"/>
              </a:lnSpc>
            </a:pPr>
          </a:p>
          <a:p>
            <a:pPr algn="just">
              <a:lnSpc>
                <a:spcPts val="2309"/>
              </a:lnSpc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👉 </a:t>
            </a: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₹15L ANNUAL RISK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884288" y="5619741"/>
            <a:ext cx="3048106" cy="3996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309"/>
              </a:lnSpc>
            </a:pP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</a:t>
            </a: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 Issue:</a:t>
            </a:r>
          </a:p>
          <a:p>
            <a:pPr algn="just" marL="356230" indent="-178115" lvl="1">
              <a:lnSpc>
                <a:spcPts val="2309"/>
              </a:lnSpc>
              <a:buFont typeface="Arial"/>
              <a:buChar char="•"/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746 SKUs (77.9%) exhibit extreme demand swings </a:t>
            </a:r>
          </a:p>
          <a:p>
            <a:pPr algn="just" marL="356230" indent="-178115" lvl="1">
              <a:lnSpc>
                <a:spcPts val="2309"/>
              </a:lnSpc>
              <a:buFont typeface="Arial"/>
              <a:buChar char="•"/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CV &gt; 25%</a:t>
            </a:r>
          </a:p>
          <a:p>
            <a:pPr algn="just" marL="0" indent="0" lvl="0">
              <a:lnSpc>
                <a:spcPts val="2309"/>
              </a:lnSpc>
            </a:pPr>
          </a:p>
          <a:p>
            <a:pPr algn="just" marL="0" indent="0" lvl="0">
              <a:lnSpc>
                <a:spcPts val="2309"/>
              </a:lnSpc>
            </a:pP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Root Cause:</a:t>
            </a:r>
          </a:p>
          <a:p>
            <a:pPr algn="just" marL="0" indent="0" lvl="0">
              <a:lnSpc>
                <a:spcPts val="2309"/>
              </a:lnSpc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Flat 10% safety stock policy fails under volatility</a:t>
            </a:r>
          </a:p>
          <a:p>
            <a:pPr algn="just" marL="0" indent="0" lvl="0">
              <a:lnSpc>
                <a:spcPts val="2309"/>
              </a:lnSpc>
            </a:pPr>
          </a:p>
          <a:p>
            <a:pPr algn="just" marL="0" indent="0" lvl="0">
              <a:lnSpc>
                <a:spcPts val="2309"/>
              </a:lnSpc>
            </a:pP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Financial Impact:</a:t>
            </a:r>
          </a:p>
          <a:p>
            <a:pPr algn="just" marL="356230" indent="-178115" lvl="1">
              <a:lnSpc>
                <a:spcPts val="2309"/>
              </a:lnSpc>
              <a:buFont typeface="Arial"/>
              <a:buChar char="•"/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₹4.8L annual stockout loss  </a:t>
            </a:r>
          </a:p>
          <a:p>
            <a:pPr algn="just" marL="356230" indent="-178115" lvl="1">
              <a:lnSpc>
                <a:spcPts val="2309"/>
              </a:lnSpc>
              <a:buFont typeface="Arial"/>
              <a:buChar char="•"/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₹2.0L shrinkage</a:t>
            </a:r>
          </a:p>
          <a:p>
            <a:pPr algn="just" marL="0" indent="0" lvl="0">
              <a:lnSpc>
                <a:spcPts val="2309"/>
              </a:lnSpc>
            </a:pPr>
          </a:p>
          <a:p>
            <a:pPr algn="just">
              <a:lnSpc>
                <a:spcPts val="2309"/>
              </a:lnSpc>
            </a:pPr>
            <a:r>
              <a:rPr lang="en-US" sz="1649">
                <a:solidFill>
                  <a:srgbClr val="292B2D"/>
                </a:solidFill>
                <a:latin typeface="Canva Sans"/>
                <a:ea typeface="Canva Sans"/>
                <a:cs typeface="Canva Sans"/>
                <a:sym typeface="Canva Sans"/>
              </a:rPr>
              <a:t>👉 </a:t>
            </a:r>
            <a:r>
              <a:rPr lang="en-US" b="true" sz="1649">
                <a:solidFill>
                  <a:srgbClr val="292B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₹9.6L ANNUAL RISK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13972505" y="2945315"/>
            <a:ext cx="871673" cy="1011435"/>
          </a:xfrm>
          <a:custGeom>
            <a:avLst/>
            <a:gdLst/>
            <a:ahLst/>
            <a:cxnLst/>
            <a:rect r="r" b="b" t="t" l="l"/>
            <a:pathLst>
              <a:path h="1011435" w="871673">
                <a:moveTo>
                  <a:pt x="0" y="0"/>
                </a:moveTo>
                <a:lnTo>
                  <a:pt x="871673" y="0"/>
                </a:lnTo>
                <a:lnTo>
                  <a:pt x="871673" y="1011434"/>
                </a:lnTo>
                <a:lnTo>
                  <a:pt x="0" y="10114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8739607" y="2994907"/>
            <a:ext cx="857242" cy="961842"/>
          </a:xfrm>
          <a:custGeom>
            <a:avLst/>
            <a:gdLst/>
            <a:ahLst/>
            <a:cxnLst/>
            <a:rect r="r" b="b" t="t" l="l"/>
            <a:pathLst>
              <a:path h="961842" w="857242">
                <a:moveTo>
                  <a:pt x="0" y="0"/>
                </a:moveTo>
                <a:lnTo>
                  <a:pt x="857242" y="0"/>
                </a:lnTo>
                <a:lnTo>
                  <a:pt x="857242" y="961842"/>
                </a:lnTo>
                <a:lnTo>
                  <a:pt x="0" y="9618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3482306" y="9826852"/>
            <a:ext cx="11264617" cy="61051"/>
          </a:xfrm>
          <a:prstGeom prst="line">
            <a:avLst/>
          </a:prstGeom>
          <a:ln cap="rnd" w="38100">
            <a:solidFill>
              <a:srgbClr val="BFC1C9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3827013" y="9496981"/>
            <a:ext cx="328634" cy="329871"/>
            <a:chOff x="0" y="0"/>
            <a:chExt cx="812800" cy="8158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5857"/>
            </a:xfrm>
            <a:custGeom>
              <a:avLst/>
              <a:gdLst/>
              <a:ahLst/>
              <a:cxnLst/>
              <a:rect r="r" b="b" t="t" l="l"/>
              <a:pathLst>
                <a:path h="815857" w="812800">
                  <a:moveTo>
                    <a:pt x="406400" y="0"/>
                  </a:moveTo>
                  <a:cubicBezTo>
                    <a:pt x="181951" y="0"/>
                    <a:pt x="0" y="182636"/>
                    <a:pt x="0" y="407929"/>
                  </a:cubicBezTo>
                  <a:cubicBezTo>
                    <a:pt x="0" y="633221"/>
                    <a:pt x="181951" y="815857"/>
                    <a:pt x="406400" y="815857"/>
                  </a:cubicBezTo>
                  <a:cubicBezTo>
                    <a:pt x="630849" y="815857"/>
                    <a:pt x="812800" y="633221"/>
                    <a:pt x="812800" y="407929"/>
                  </a:cubicBezTo>
                  <a:cubicBezTo>
                    <a:pt x="812800" y="1826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C197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57437"/>
              <a:ext cx="660400" cy="6819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3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9144000" y="8024932"/>
            <a:ext cx="0" cy="681615"/>
          </a:xfrm>
          <a:prstGeom prst="line">
            <a:avLst/>
          </a:prstGeom>
          <a:ln cap="flat" w="47625">
            <a:solidFill>
              <a:srgbClr val="FF914D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7" id="7"/>
          <p:cNvGrpSpPr/>
          <p:nvPr/>
        </p:nvGrpSpPr>
        <p:grpSpPr>
          <a:xfrm rot="0">
            <a:off x="8995558" y="8739534"/>
            <a:ext cx="328634" cy="329871"/>
            <a:chOff x="0" y="0"/>
            <a:chExt cx="812800" cy="81585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5857"/>
            </a:xfrm>
            <a:custGeom>
              <a:avLst/>
              <a:gdLst/>
              <a:ahLst/>
              <a:cxnLst/>
              <a:rect r="r" b="b" t="t" l="l"/>
              <a:pathLst>
                <a:path h="815857" w="812800">
                  <a:moveTo>
                    <a:pt x="406400" y="0"/>
                  </a:moveTo>
                  <a:cubicBezTo>
                    <a:pt x="181951" y="0"/>
                    <a:pt x="0" y="182636"/>
                    <a:pt x="0" y="407929"/>
                  </a:cubicBezTo>
                  <a:cubicBezTo>
                    <a:pt x="0" y="633221"/>
                    <a:pt x="181951" y="815857"/>
                    <a:pt x="406400" y="815857"/>
                  </a:cubicBezTo>
                  <a:cubicBezTo>
                    <a:pt x="630849" y="815857"/>
                    <a:pt x="812800" y="633221"/>
                    <a:pt x="812800" y="407929"/>
                  </a:cubicBezTo>
                  <a:cubicBezTo>
                    <a:pt x="812800" y="1826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A38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57437"/>
              <a:ext cx="660400" cy="6819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3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5400000">
            <a:off x="13638565" y="2124189"/>
            <a:ext cx="725560" cy="2118422"/>
          </a:xfrm>
          <a:custGeom>
            <a:avLst/>
            <a:gdLst/>
            <a:ahLst/>
            <a:cxnLst/>
            <a:rect r="r" b="b" t="t" l="l"/>
            <a:pathLst>
              <a:path h="2118422" w="725560">
                <a:moveTo>
                  <a:pt x="0" y="0"/>
                </a:moveTo>
                <a:lnTo>
                  <a:pt x="725559" y="0"/>
                </a:lnTo>
                <a:lnTo>
                  <a:pt x="725559" y="2118421"/>
                </a:lnTo>
                <a:lnTo>
                  <a:pt x="0" y="2118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360784" y="6464344"/>
            <a:ext cx="527793" cy="527793"/>
          </a:xfrm>
          <a:custGeom>
            <a:avLst/>
            <a:gdLst/>
            <a:ahLst/>
            <a:cxnLst/>
            <a:rect r="r" b="b" t="t" l="l"/>
            <a:pathLst>
              <a:path h="527793" w="527793">
                <a:moveTo>
                  <a:pt x="0" y="0"/>
                </a:moveTo>
                <a:lnTo>
                  <a:pt x="527793" y="0"/>
                </a:lnTo>
                <a:lnTo>
                  <a:pt x="527793" y="527793"/>
                </a:lnTo>
                <a:lnTo>
                  <a:pt x="0" y="527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851173" y="3183399"/>
            <a:ext cx="4300344" cy="4841532"/>
            <a:chOff x="0" y="0"/>
            <a:chExt cx="1013694" cy="114126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13694" cy="1141266"/>
            </a:xfrm>
            <a:custGeom>
              <a:avLst/>
              <a:gdLst/>
              <a:ahLst/>
              <a:cxnLst/>
              <a:rect r="r" b="b" t="t" l="l"/>
              <a:pathLst>
                <a:path h="1141266" w="1013694">
                  <a:moveTo>
                    <a:pt x="28805" y="0"/>
                  </a:moveTo>
                  <a:lnTo>
                    <a:pt x="984890" y="0"/>
                  </a:lnTo>
                  <a:cubicBezTo>
                    <a:pt x="1000798" y="0"/>
                    <a:pt x="1013694" y="12896"/>
                    <a:pt x="1013694" y="28805"/>
                  </a:cubicBezTo>
                  <a:lnTo>
                    <a:pt x="1013694" y="1112461"/>
                  </a:lnTo>
                  <a:cubicBezTo>
                    <a:pt x="1013694" y="1128369"/>
                    <a:pt x="1000798" y="1141266"/>
                    <a:pt x="984890" y="1141266"/>
                  </a:cubicBezTo>
                  <a:lnTo>
                    <a:pt x="28805" y="1141266"/>
                  </a:lnTo>
                  <a:cubicBezTo>
                    <a:pt x="12896" y="1141266"/>
                    <a:pt x="0" y="1128369"/>
                    <a:pt x="0" y="1112461"/>
                  </a:cubicBezTo>
                  <a:lnTo>
                    <a:pt x="0" y="28805"/>
                  </a:lnTo>
                  <a:cubicBezTo>
                    <a:pt x="0" y="12896"/>
                    <a:pt x="12896" y="0"/>
                    <a:pt x="28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013694" cy="11603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39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>
            <a:off x="13865843" y="8754316"/>
            <a:ext cx="0" cy="681615"/>
          </a:xfrm>
          <a:prstGeom prst="line">
            <a:avLst/>
          </a:prstGeom>
          <a:ln cap="flat" w="47625">
            <a:solidFill>
              <a:srgbClr val="007BFF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6" id="16"/>
          <p:cNvGrpSpPr/>
          <p:nvPr/>
        </p:nvGrpSpPr>
        <p:grpSpPr>
          <a:xfrm rot="0">
            <a:off x="13114533" y="7710293"/>
            <a:ext cx="1502621" cy="1291315"/>
            <a:chOff x="0" y="0"/>
            <a:chExt cx="812800" cy="6985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22237" y="0"/>
              <a:ext cx="768327" cy="698500"/>
            </a:xfrm>
            <a:custGeom>
              <a:avLst/>
              <a:gdLst/>
              <a:ahLst/>
              <a:cxnLst/>
              <a:rect r="r" b="b" t="t" l="l"/>
              <a:pathLst>
                <a:path h="698500" w="768327">
                  <a:moveTo>
                    <a:pt x="749106" y="420504"/>
                  </a:moveTo>
                  <a:lnTo>
                    <a:pt x="628820" y="627246"/>
                  </a:lnTo>
                  <a:cubicBezTo>
                    <a:pt x="603153" y="671361"/>
                    <a:pt x="555965" y="698500"/>
                    <a:pt x="504927" y="698500"/>
                  </a:cubicBezTo>
                  <a:lnTo>
                    <a:pt x="263399" y="698500"/>
                  </a:lnTo>
                  <a:cubicBezTo>
                    <a:pt x="212361" y="698500"/>
                    <a:pt x="165173" y="671361"/>
                    <a:pt x="139506" y="627246"/>
                  </a:cubicBezTo>
                  <a:lnTo>
                    <a:pt x="19220" y="420504"/>
                  </a:lnTo>
                  <a:cubicBezTo>
                    <a:pt x="-6407" y="376458"/>
                    <a:pt x="-6407" y="322042"/>
                    <a:pt x="19220" y="277996"/>
                  </a:cubicBezTo>
                  <a:lnTo>
                    <a:pt x="139506" y="71254"/>
                  </a:lnTo>
                  <a:cubicBezTo>
                    <a:pt x="165173" y="27139"/>
                    <a:pt x="212361" y="0"/>
                    <a:pt x="263399" y="0"/>
                  </a:cubicBezTo>
                  <a:lnTo>
                    <a:pt x="504927" y="0"/>
                  </a:lnTo>
                  <a:cubicBezTo>
                    <a:pt x="555965" y="0"/>
                    <a:pt x="603153" y="27139"/>
                    <a:pt x="628820" y="71254"/>
                  </a:cubicBezTo>
                  <a:lnTo>
                    <a:pt x="749106" y="277996"/>
                  </a:lnTo>
                  <a:cubicBezTo>
                    <a:pt x="774733" y="322042"/>
                    <a:pt x="774733" y="376458"/>
                    <a:pt x="749106" y="420504"/>
                  </a:cubicBezTo>
                  <a:close/>
                </a:path>
              </a:pathLst>
            </a:custGeom>
            <a:solidFill>
              <a:srgbClr val="007B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3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3701526" y="9496981"/>
            <a:ext cx="328634" cy="329871"/>
            <a:chOff x="0" y="0"/>
            <a:chExt cx="812800" cy="81585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5857"/>
            </a:xfrm>
            <a:custGeom>
              <a:avLst/>
              <a:gdLst/>
              <a:ahLst/>
              <a:cxnLst/>
              <a:rect r="r" b="b" t="t" l="l"/>
              <a:pathLst>
                <a:path h="815857" w="812800">
                  <a:moveTo>
                    <a:pt x="406400" y="0"/>
                  </a:moveTo>
                  <a:cubicBezTo>
                    <a:pt x="181951" y="0"/>
                    <a:pt x="0" y="182636"/>
                    <a:pt x="0" y="407929"/>
                  </a:cubicBezTo>
                  <a:cubicBezTo>
                    <a:pt x="0" y="633221"/>
                    <a:pt x="181951" y="815857"/>
                    <a:pt x="406400" y="815857"/>
                  </a:cubicBezTo>
                  <a:cubicBezTo>
                    <a:pt x="630849" y="815857"/>
                    <a:pt x="812800" y="633221"/>
                    <a:pt x="812800" y="407929"/>
                  </a:cubicBezTo>
                  <a:cubicBezTo>
                    <a:pt x="812800" y="1826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BFF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76200" y="57437"/>
              <a:ext cx="660400" cy="6819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3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5400000">
            <a:off x="3792868" y="2196994"/>
            <a:ext cx="725560" cy="2118422"/>
          </a:xfrm>
          <a:custGeom>
            <a:avLst/>
            <a:gdLst/>
            <a:ahLst/>
            <a:cxnLst/>
            <a:rect r="r" b="b" t="t" l="l"/>
            <a:pathLst>
              <a:path h="2118422" w="725560">
                <a:moveTo>
                  <a:pt x="0" y="0"/>
                </a:moveTo>
                <a:lnTo>
                  <a:pt x="725559" y="0"/>
                </a:lnTo>
                <a:lnTo>
                  <a:pt x="725559" y="2118422"/>
                </a:lnTo>
                <a:lnTo>
                  <a:pt x="0" y="2118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136484" y="3183399"/>
            <a:ext cx="4300344" cy="4841532"/>
            <a:chOff x="0" y="0"/>
            <a:chExt cx="1013694" cy="114126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3694" cy="1141266"/>
            </a:xfrm>
            <a:custGeom>
              <a:avLst/>
              <a:gdLst/>
              <a:ahLst/>
              <a:cxnLst/>
              <a:rect r="r" b="b" t="t" l="l"/>
              <a:pathLst>
                <a:path h="1141266" w="1013694">
                  <a:moveTo>
                    <a:pt x="28805" y="0"/>
                  </a:moveTo>
                  <a:lnTo>
                    <a:pt x="984890" y="0"/>
                  </a:lnTo>
                  <a:cubicBezTo>
                    <a:pt x="1000798" y="0"/>
                    <a:pt x="1013694" y="12896"/>
                    <a:pt x="1013694" y="28805"/>
                  </a:cubicBezTo>
                  <a:lnTo>
                    <a:pt x="1013694" y="1112461"/>
                  </a:lnTo>
                  <a:cubicBezTo>
                    <a:pt x="1013694" y="1128369"/>
                    <a:pt x="1000798" y="1141266"/>
                    <a:pt x="984890" y="1141266"/>
                  </a:cubicBezTo>
                  <a:lnTo>
                    <a:pt x="28805" y="1141266"/>
                  </a:lnTo>
                  <a:cubicBezTo>
                    <a:pt x="12896" y="1141266"/>
                    <a:pt x="0" y="1128369"/>
                    <a:pt x="0" y="1112461"/>
                  </a:cubicBezTo>
                  <a:lnTo>
                    <a:pt x="0" y="28805"/>
                  </a:lnTo>
                  <a:cubicBezTo>
                    <a:pt x="0" y="12896"/>
                    <a:pt x="12896" y="0"/>
                    <a:pt x="28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1013694" cy="11603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3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240019" y="7771343"/>
            <a:ext cx="1502621" cy="1725638"/>
            <a:chOff x="0" y="0"/>
            <a:chExt cx="2003495" cy="2300851"/>
          </a:xfrm>
        </p:grpSpPr>
        <p:sp>
          <p:nvSpPr>
            <p:cNvPr name="AutoShape 27" id="27"/>
            <p:cNvSpPr/>
            <p:nvPr/>
          </p:nvSpPr>
          <p:spPr>
            <a:xfrm>
              <a:off x="1001748" y="1392030"/>
              <a:ext cx="0" cy="908820"/>
            </a:xfrm>
            <a:prstGeom prst="line">
              <a:avLst/>
            </a:prstGeom>
            <a:ln cap="flat" w="54978">
              <a:solidFill>
                <a:srgbClr val="00C197"/>
              </a:solidFill>
              <a:prstDash val="solid"/>
              <a:headEnd type="none" len="sm" w="sm"/>
              <a:tailEnd type="triangle" len="med" w="lg"/>
            </a:ln>
          </p:spPr>
        </p:sp>
        <p:grpSp>
          <p:nvGrpSpPr>
            <p:cNvPr name="Group 28" id="28"/>
            <p:cNvGrpSpPr/>
            <p:nvPr/>
          </p:nvGrpSpPr>
          <p:grpSpPr>
            <a:xfrm rot="0">
              <a:off x="0" y="0"/>
              <a:ext cx="2003495" cy="1721754"/>
              <a:chOff x="0" y="0"/>
              <a:chExt cx="812800" cy="6985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19252" y="0"/>
                <a:ext cx="774295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774295">
                    <a:moveTo>
                      <a:pt x="757655" y="410942"/>
                    </a:moveTo>
                    <a:lnTo>
                      <a:pt x="626241" y="636808"/>
                    </a:lnTo>
                    <a:cubicBezTo>
                      <a:pt x="604019" y="675003"/>
                      <a:pt x="563163" y="698500"/>
                      <a:pt x="518974" y="698500"/>
                    </a:cubicBezTo>
                    <a:lnTo>
                      <a:pt x="255322" y="698500"/>
                    </a:lnTo>
                    <a:cubicBezTo>
                      <a:pt x="211133" y="698500"/>
                      <a:pt x="170277" y="675003"/>
                      <a:pt x="148055" y="636808"/>
                    </a:cubicBezTo>
                    <a:lnTo>
                      <a:pt x="16641" y="410942"/>
                    </a:lnTo>
                    <a:cubicBezTo>
                      <a:pt x="-5546" y="372806"/>
                      <a:pt x="-5546" y="325694"/>
                      <a:pt x="16641" y="287558"/>
                    </a:cubicBezTo>
                    <a:lnTo>
                      <a:pt x="148055" y="61692"/>
                    </a:lnTo>
                    <a:cubicBezTo>
                      <a:pt x="170277" y="23497"/>
                      <a:pt x="211133" y="0"/>
                      <a:pt x="255322" y="0"/>
                    </a:cubicBezTo>
                    <a:lnTo>
                      <a:pt x="518974" y="0"/>
                    </a:lnTo>
                    <a:cubicBezTo>
                      <a:pt x="563163" y="0"/>
                      <a:pt x="604019" y="23497"/>
                      <a:pt x="626241" y="61692"/>
                    </a:cubicBezTo>
                    <a:lnTo>
                      <a:pt x="757655" y="287558"/>
                    </a:lnTo>
                    <a:cubicBezTo>
                      <a:pt x="779842" y="325694"/>
                      <a:pt x="779842" y="372806"/>
                      <a:pt x="757655" y="410942"/>
                    </a:cubicBezTo>
                    <a:close/>
                  </a:path>
                </a:pathLst>
              </a:custGeom>
              <a:solidFill>
                <a:srgbClr val="00C197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114300" y="-19050"/>
                <a:ext cx="5842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339"/>
                  </a:lnSpc>
                </a:pPr>
              </a:p>
            </p:txBody>
          </p:sp>
        </p:grpSp>
      </p:grpSp>
      <p:sp>
        <p:nvSpPr>
          <p:cNvPr name="Freeform 31" id="31"/>
          <p:cNvSpPr/>
          <p:nvPr/>
        </p:nvSpPr>
        <p:spPr>
          <a:xfrm flipH="false" flipV="false" rot="5400000">
            <a:off x="8765373" y="1233988"/>
            <a:ext cx="757254" cy="2210960"/>
          </a:xfrm>
          <a:custGeom>
            <a:avLst/>
            <a:gdLst/>
            <a:ahLst/>
            <a:cxnLst/>
            <a:rect r="r" b="b" t="t" l="l"/>
            <a:pathLst>
              <a:path h="2210960" w="757254">
                <a:moveTo>
                  <a:pt x="0" y="0"/>
                </a:moveTo>
                <a:lnTo>
                  <a:pt x="757254" y="0"/>
                </a:lnTo>
                <a:lnTo>
                  <a:pt x="757254" y="2210960"/>
                </a:lnTo>
                <a:lnTo>
                  <a:pt x="0" y="2210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6975101" y="2339468"/>
            <a:ext cx="4300344" cy="4808787"/>
            <a:chOff x="0" y="0"/>
            <a:chExt cx="1013694" cy="1133547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13694" cy="1133547"/>
            </a:xfrm>
            <a:custGeom>
              <a:avLst/>
              <a:gdLst/>
              <a:ahLst/>
              <a:cxnLst/>
              <a:rect r="r" b="b" t="t" l="l"/>
              <a:pathLst>
                <a:path h="1133547" w="1013694">
                  <a:moveTo>
                    <a:pt x="28805" y="0"/>
                  </a:moveTo>
                  <a:lnTo>
                    <a:pt x="984890" y="0"/>
                  </a:lnTo>
                  <a:cubicBezTo>
                    <a:pt x="1000798" y="0"/>
                    <a:pt x="1013694" y="12896"/>
                    <a:pt x="1013694" y="28805"/>
                  </a:cubicBezTo>
                  <a:lnTo>
                    <a:pt x="1013694" y="1104742"/>
                  </a:lnTo>
                  <a:cubicBezTo>
                    <a:pt x="1013694" y="1120650"/>
                    <a:pt x="1000798" y="1133547"/>
                    <a:pt x="984890" y="1133547"/>
                  </a:cubicBezTo>
                  <a:lnTo>
                    <a:pt x="28805" y="1133547"/>
                  </a:lnTo>
                  <a:cubicBezTo>
                    <a:pt x="12896" y="1133547"/>
                    <a:pt x="0" y="1120650"/>
                    <a:pt x="0" y="1104742"/>
                  </a:cubicBezTo>
                  <a:lnTo>
                    <a:pt x="0" y="28805"/>
                  </a:lnTo>
                  <a:cubicBezTo>
                    <a:pt x="0" y="12896"/>
                    <a:pt x="12896" y="0"/>
                    <a:pt x="28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1013694" cy="11525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3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392689" y="6980909"/>
            <a:ext cx="1502621" cy="1291315"/>
            <a:chOff x="0" y="0"/>
            <a:chExt cx="812800" cy="6985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22237" y="0"/>
              <a:ext cx="768327" cy="698500"/>
            </a:xfrm>
            <a:custGeom>
              <a:avLst/>
              <a:gdLst/>
              <a:ahLst/>
              <a:cxnLst/>
              <a:rect r="r" b="b" t="t" l="l"/>
              <a:pathLst>
                <a:path h="698500" w="768327">
                  <a:moveTo>
                    <a:pt x="749106" y="420504"/>
                  </a:moveTo>
                  <a:lnTo>
                    <a:pt x="628820" y="627246"/>
                  </a:lnTo>
                  <a:cubicBezTo>
                    <a:pt x="603153" y="671361"/>
                    <a:pt x="555965" y="698500"/>
                    <a:pt x="504927" y="698500"/>
                  </a:cubicBezTo>
                  <a:lnTo>
                    <a:pt x="263399" y="698500"/>
                  </a:lnTo>
                  <a:cubicBezTo>
                    <a:pt x="212361" y="698500"/>
                    <a:pt x="165173" y="671361"/>
                    <a:pt x="139506" y="627246"/>
                  </a:cubicBezTo>
                  <a:lnTo>
                    <a:pt x="19220" y="420504"/>
                  </a:lnTo>
                  <a:cubicBezTo>
                    <a:pt x="-6407" y="376458"/>
                    <a:pt x="-6407" y="322042"/>
                    <a:pt x="19220" y="277996"/>
                  </a:cubicBezTo>
                  <a:lnTo>
                    <a:pt x="139506" y="71254"/>
                  </a:lnTo>
                  <a:cubicBezTo>
                    <a:pt x="165173" y="27139"/>
                    <a:pt x="212361" y="0"/>
                    <a:pt x="263399" y="0"/>
                  </a:cubicBezTo>
                  <a:lnTo>
                    <a:pt x="504927" y="0"/>
                  </a:lnTo>
                  <a:cubicBezTo>
                    <a:pt x="555965" y="0"/>
                    <a:pt x="603153" y="27139"/>
                    <a:pt x="628820" y="71254"/>
                  </a:cubicBezTo>
                  <a:lnTo>
                    <a:pt x="749106" y="277996"/>
                  </a:lnTo>
                  <a:cubicBezTo>
                    <a:pt x="774733" y="322042"/>
                    <a:pt x="774733" y="376458"/>
                    <a:pt x="749106" y="420504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3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5991229" y="590550"/>
            <a:ext cx="1479927" cy="1479927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40" id="40"/>
          <p:cNvSpPr/>
          <p:nvPr/>
        </p:nvSpPr>
        <p:spPr>
          <a:xfrm flipH="false" flipV="false" rot="0">
            <a:off x="3484397" y="7970819"/>
            <a:ext cx="1013866" cy="894737"/>
          </a:xfrm>
          <a:custGeom>
            <a:avLst/>
            <a:gdLst/>
            <a:ahLst/>
            <a:cxnLst/>
            <a:rect r="r" b="b" t="t" l="l"/>
            <a:pathLst>
              <a:path h="894737" w="1013866">
                <a:moveTo>
                  <a:pt x="0" y="0"/>
                </a:moveTo>
                <a:lnTo>
                  <a:pt x="1013866" y="0"/>
                </a:lnTo>
                <a:lnTo>
                  <a:pt x="1013866" y="894737"/>
                </a:lnTo>
                <a:lnTo>
                  <a:pt x="0" y="8947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8711374" y="7197115"/>
            <a:ext cx="897003" cy="897003"/>
          </a:xfrm>
          <a:custGeom>
            <a:avLst/>
            <a:gdLst/>
            <a:ahLst/>
            <a:cxnLst/>
            <a:rect r="r" b="b" t="t" l="l"/>
            <a:pathLst>
              <a:path h="897003" w="897003">
                <a:moveTo>
                  <a:pt x="0" y="0"/>
                </a:moveTo>
                <a:lnTo>
                  <a:pt x="897003" y="0"/>
                </a:lnTo>
                <a:lnTo>
                  <a:pt x="897003" y="897003"/>
                </a:lnTo>
                <a:lnTo>
                  <a:pt x="0" y="897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3449496" y="7951084"/>
            <a:ext cx="927945" cy="736556"/>
          </a:xfrm>
          <a:custGeom>
            <a:avLst/>
            <a:gdLst/>
            <a:ahLst/>
            <a:cxnLst/>
            <a:rect r="r" b="b" t="t" l="l"/>
            <a:pathLst>
              <a:path h="736556" w="927945">
                <a:moveTo>
                  <a:pt x="0" y="0"/>
                </a:moveTo>
                <a:lnTo>
                  <a:pt x="927945" y="0"/>
                </a:lnTo>
                <a:lnTo>
                  <a:pt x="927945" y="736557"/>
                </a:lnTo>
                <a:lnTo>
                  <a:pt x="0" y="7365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7127975" y="2563430"/>
            <a:ext cx="2267242" cy="69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b="true" sz="15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2. Recover Lost</a:t>
            </a:r>
            <a:r>
              <a:rPr lang="en-US" b="true" sz="15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Margins (Fixing the Leak)</a:t>
            </a:r>
          </a:p>
          <a:p>
            <a:pPr algn="ctr">
              <a:lnSpc>
                <a:spcPts val="1870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7177456" y="3162016"/>
            <a:ext cx="4080014" cy="391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6"/>
              </a:lnSpc>
            </a:pPr>
            <a:r>
              <a:rPr lang="en-US" sz="1385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Objective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nsure margin</a:t>
            </a: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discipline across</a:t>
            </a: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the entire product portfolio.</a:t>
            </a:r>
          </a:p>
          <a:p>
            <a:pPr algn="l">
              <a:lnSpc>
                <a:spcPts val="2216"/>
              </a:lnSpc>
            </a:pPr>
            <a:r>
              <a:rPr lang="en-US" b="true" sz="138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Target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Improve overall portfolio margin from 21.4% → 23.0% (+1.6% uplift).</a:t>
            </a:r>
          </a:p>
          <a:p>
            <a:pPr algn="l">
              <a:lnSpc>
                <a:spcPts val="2216"/>
              </a:lnSpc>
            </a:pPr>
            <a:r>
              <a:rPr lang="en-US" b="true" sz="138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Action Mechanism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Tiered repricing of 869 SKUs operating below the 20% margin floor.</a:t>
            </a:r>
          </a:p>
          <a:p>
            <a:pPr algn="l">
              <a:lnSpc>
                <a:spcPts val="2216"/>
              </a:lnSpc>
            </a:pPr>
            <a:r>
              <a:rPr lang="en-US" b="true" sz="138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Analytical Approach (EDA)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Price Variance Index &amp; Margin Proxy Modeling to flag pricing inconsistencies and identify margin-at-risk SKUs.</a:t>
            </a:r>
          </a:p>
          <a:p>
            <a:pPr algn="l">
              <a:lnSpc>
                <a:spcPts val="2216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12004047" y="3407362"/>
            <a:ext cx="2267242" cy="92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b="true" sz="15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3. Stabilize Invent</a:t>
            </a:r>
            <a:r>
              <a:rPr lang="en-US" b="true" sz="15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ory (Managing Volatility)</a:t>
            </a:r>
          </a:p>
          <a:p>
            <a:pPr algn="ctr">
              <a:lnSpc>
                <a:spcPts val="1870"/>
              </a:lnSpc>
            </a:pPr>
          </a:p>
          <a:p>
            <a:pPr algn="ctr">
              <a:lnSpc>
                <a:spcPts val="1870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12053528" y="4005948"/>
            <a:ext cx="4080014" cy="391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6"/>
              </a:lnSpc>
            </a:pPr>
            <a:r>
              <a:rPr lang="en-US" sz="1385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Objective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</a:t>
            </a: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lign invent</a:t>
            </a: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ory levels</a:t>
            </a: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with demand variability to reduce losses.</a:t>
            </a:r>
          </a:p>
          <a:p>
            <a:pPr algn="l">
              <a:lnSpc>
                <a:spcPts val="2216"/>
              </a:lnSpc>
            </a:pPr>
            <a:r>
              <a:rPr lang="en-US" b="true" sz="138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Target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Reduce stockouts by 68% and wastage by 24%.</a:t>
            </a:r>
          </a:p>
          <a:p>
            <a:pPr algn="l">
              <a:lnSpc>
                <a:spcPts val="2216"/>
              </a:lnSpc>
            </a:pPr>
            <a:r>
              <a:rPr lang="en-US" b="true" sz="138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Action Mechanism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Implement Dynamic Safety Stock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ROP = Mean Demand + 1.5 × Standard Deviation for high-volatility SKUs.</a:t>
            </a:r>
          </a:p>
          <a:p>
            <a:pPr algn="l">
              <a:lnSpc>
                <a:spcPts val="2216"/>
              </a:lnSpc>
            </a:pPr>
            <a:r>
              <a:rPr lang="en-US" b="true" sz="138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Analytical Approach (EDA)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Coefficient of Variation (CV) Analysis to quantify demand volatility and segment SKUs by risk profile.</a:t>
            </a:r>
          </a:p>
          <a:p>
            <a:pPr algn="l">
              <a:lnSpc>
                <a:spcPts val="2216"/>
              </a:lnSpc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2289358" y="3407362"/>
            <a:ext cx="2453283" cy="115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b="true" sz="15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1. Rationalize the P</a:t>
            </a:r>
            <a:r>
              <a:rPr lang="en-US" b="true" sz="155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ortfolio (Taming the Long Tail)</a:t>
            </a:r>
          </a:p>
          <a:p>
            <a:pPr algn="ctr">
              <a:lnSpc>
                <a:spcPts val="1870"/>
              </a:lnSpc>
            </a:pPr>
          </a:p>
          <a:p>
            <a:pPr algn="ctr">
              <a:lnSpc>
                <a:spcPts val="1870"/>
              </a:lnSpc>
            </a:pPr>
          </a:p>
          <a:p>
            <a:pPr algn="ctr">
              <a:lnSpc>
                <a:spcPts val="1870"/>
              </a:lnSpc>
            </a:pPr>
          </a:p>
        </p:txBody>
      </p:sp>
      <p:sp>
        <p:nvSpPr>
          <p:cNvPr name="TextBox 48" id="48"/>
          <p:cNvSpPr txBox="true"/>
          <p:nvPr/>
        </p:nvSpPr>
        <p:spPr>
          <a:xfrm rot="0">
            <a:off x="2338838" y="4005948"/>
            <a:ext cx="4080014" cy="391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6"/>
              </a:lnSpc>
            </a:pPr>
            <a:r>
              <a:rPr lang="en-US" sz="1385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Objective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liminate non-performing SKUs t</a:t>
            </a: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 free s</a:t>
            </a: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helf space and working capital.</a:t>
            </a:r>
          </a:p>
          <a:p>
            <a:pPr algn="l">
              <a:lnSpc>
                <a:spcPts val="2216"/>
              </a:lnSpc>
            </a:pPr>
            <a:r>
              <a:rPr lang="en-US" b="true" sz="138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Target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Reduce active SKU base from 3,247 → 1,800 (44% reduction) within 12 weeks.</a:t>
            </a:r>
          </a:p>
          <a:p>
            <a:pPr algn="l">
              <a:lnSpc>
                <a:spcPts val="2216"/>
              </a:lnSpc>
            </a:pPr>
            <a:r>
              <a:rPr lang="en-US" b="true" sz="138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Action Mechanism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Phase out 1,447 low-impact (“Zombie”) SKUs contributing &lt;5% of revenue.</a:t>
            </a:r>
          </a:p>
          <a:p>
            <a:pPr algn="l">
              <a:lnSpc>
                <a:spcPts val="2216"/>
              </a:lnSpc>
            </a:pPr>
            <a:r>
              <a:rPr lang="en-US" b="true" sz="138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Analytical Approach (EDA)</a:t>
            </a:r>
          </a:p>
          <a:p>
            <a:pPr algn="l">
              <a:lnSpc>
                <a:spcPts val="2216"/>
              </a:lnSpc>
            </a:pPr>
            <a:r>
              <a:rPr lang="en-US" sz="138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ABC Analysis (Pareto Principle) to identify the Critical Few SKUs driving the majority of revenue versus the Trivial Many.</a:t>
            </a:r>
          </a:p>
          <a:p>
            <a:pPr algn="l">
              <a:lnSpc>
                <a:spcPts val="2216"/>
              </a:lnSpc>
            </a:pPr>
          </a:p>
        </p:txBody>
      </p:sp>
      <p:sp>
        <p:nvSpPr>
          <p:cNvPr name="TextBox 49" id="49"/>
          <p:cNvSpPr txBox="true"/>
          <p:nvPr/>
        </p:nvSpPr>
        <p:spPr>
          <a:xfrm rot="0">
            <a:off x="794263" y="723900"/>
            <a:ext cx="7032272" cy="174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999" spc="-249">
                <a:solidFill>
                  <a:srgbClr val="292B2D"/>
                </a:solidFill>
                <a:latin typeface="Object Sans"/>
                <a:ea typeface="Object Sans"/>
                <a:cs typeface="Object Sans"/>
                <a:sym typeface="Object Sans"/>
              </a:rPr>
              <a:t>STRATEGIC OBJECTIVES &amp;</a:t>
            </a:r>
          </a:p>
          <a:p>
            <a:pPr algn="l">
              <a:lnSpc>
                <a:spcPts val="4499"/>
              </a:lnSpc>
            </a:pPr>
            <a:r>
              <a:rPr lang="en-US" b="true" sz="4999" spc="-249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EDA APPROACH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4263" y="6918717"/>
            <a:ext cx="4022036" cy="378925"/>
          </a:xfrm>
          <a:custGeom>
            <a:avLst/>
            <a:gdLst/>
            <a:ahLst/>
            <a:cxnLst/>
            <a:rect r="r" b="b" t="t" l="l"/>
            <a:pathLst>
              <a:path h="378925" w="4022036">
                <a:moveTo>
                  <a:pt x="0" y="0"/>
                </a:moveTo>
                <a:lnTo>
                  <a:pt x="4022036" y="0"/>
                </a:lnTo>
                <a:lnTo>
                  <a:pt x="4022036" y="378925"/>
                </a:lnTo>
                <a:lnTo>
                  <a:pt x="0" y="37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-1816" t="0" r="-181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65718" y="5952723"/>
            <a:ext cx="3950581" cy="1111991"/>
            <a:chOff x="0" y="0"/>
            <a:chExt cx="1227129" cy="3454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7129" cy="345407"/>
            </a:xfrm>
            <a:custGeom>
              <a:avLst/>
              <a:gdLst/>
              <a:ahLst/>
              <a:cxnLst/>
              <a:rect r="r" b="b" t="t" l="l"/>
              <a:pathLst>
                <a:path h="345407" w="1227129">
                  <a:moveTo>
                    <a:pt x="37234" y="0"/>
                  </a:moveTo>
                  <a:lnTo>
                    <a:pt x="1189895" y="0"/>
                  </a:lnTo>
                  <a:cubicBezTo>
                    <a:pt x="1210459" y="0"/>
                    <a:pt x="1227129" y="16670"/>
                    <a:pt x="1227129" y="37234"/>
                  </a:cubicBezTo>
                  <a:lnTo>
                    <a:pt x="1227129" y="308173"/>
                  </a:lnTo>
                  <a:cubicBezTo>
                    <a:pt x="1227129" y="328736"/>
                    <a:pt x="1210459" y="345407"/>
                    <a:pt x="1189895" y="345407"/>
                  </a:cubicBezTo>
                  <a:lnTo>
                    <a:pt x="37234" y="345407"/>
                  </a:lnTo>
                  <a:cubicBezTo>
                    <a:pt x="16670" y="345407"/>
                    <a:pt x="0" y="328736"/>
                    <a:pt x="0" y="308173"/>
                  </a:cubicBezTo>
                  <a:lnTo>
                    <a:pt x="0" y="37234"/>
                  </a:lnTo>
                  <a:cubicBezTo>
                    <a:pt x="0" y="16670"/>
                    <a:pt x="16670" y="0"/>
                    <a:pt x="372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27129" cy="383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698012" y="5975089"/>
            <a:ext cx="2732461" cy="1025468"/>
            <a:chOff x="0" y="0"/>
            <a:chExt cx="848757" cy="3185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48757" cy="318531"/>
            </a:xfrm>
            <a:custGeom>
              <a:avLst/>
              <a:gdLst/>
              <a:ahLst/>
              <a:cxnLst/>
              <a:rect r="r" b="b" t="t" l="l"/>
              <a:pathLst>
                <a:path h="318531" w="848757">
                  <a:moveTo>
                    <a:pt x="110499" y="0"/>
                  </a:moveTo>
                  <a:lnTo>
                    <a:pt x="738258" y="0"/>
                  </a:lnTo>
                  <a:cubicBezTo>
                    <a:pt x="767564" y="0"/>
                    <a:pt x="795670" y="11642"/>
                    <a:pt x="816393" y="32364"/>
                  </a:cubicBezTo>
                  <a:cubicBezTo>
                    <a:pt x="837115" y="53087"/>
                    <a:pt x="848757" y="81193"/>
                    <a:pt x="848757" y="110499"/>
                  </a:cubicBezTo>
                  <a:lnTo>
                    <a:pt x="848757" y="208032"/>
                  </a:lnTo>
                  <a:cubicBezTo>
                    <a:pt x="848757" y="237338"/>
                    <a:pt x="837115" y="265444"/>
                    <a:pt x="816393" y="286166"/>
                  </a:cubicBezTo>
                  <a:cubicBezTo>
                    <a:pt x="795670" y="306889"/>
                    <a:pt x="767564" y="318531"/>
                    <a:pt x="738258" y="318531"/>
                  </a:cubicBezTo>
                  <a:lnTo>
                    <a:pt x="110499" y="318531"/>
                  </a:lnTo>
                  <a:cubicBezTo>
                    <a:pt x="49472" y="318531"/>
                    <a:pt x="0" y="269059"/>
                    <a:pt x="0" y="208032"/>
                  </a:cubicBezTo>
                  <a:lnTo>
                    <a:pt x="0" y="110499"/>
                  </a:lnTo>
                  <a:cubicBezTo>
                    <a:pt x="0" y="81193"/>
                    <a:pt x="11642" y="53087"/>
                    <a:pt x="32364" y="32364"/>
                  </a:cubicBezTo>
                  <a:cubicBezTo>
                    <a:pt x="53087" y="11642"/>
                    <a:pt x="81193" y="0"/>
                    <a:pt x="110499" y="0"/>
                  </a:cubicBezTo>
                  <a:close/>
                </a:path>
              </a:pathLst>
            </a:custGeom>
            <a:solidFill>
              <a:srgbClr val="38B6FF">
                <a:alpha val="16863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48757" cy="356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5400000">
            <a:off x="307527" y="6460106"/>
            <a:ext cx="1116381" cy="101615"/>
            <a:chOff x="0" y="0"/>
            <a:chExt cx="4464845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464845" cy="406400"/>
            </a:xfrm>
            <a:custGeom>
              <a:avLst/>
              <a:gdLst/>
              <a:ahLst/>
              <a:cxnLst/>
              <a:rect r="r" b="b" t="t" l="l"/>
              <a:pathLst>
                <a:path h="406400" w="4464845">
                  <a:moveTo>
                    <a:pt x="4261645" y="0"/>
                  </a:moveTo>
                  <a:cubicBezTo>
                    <a:pt x="4373869" y="0"/>
                    <a:pt x="4464845" y="90976"/>
                    <a:pt x="4464845" y="203200"/>
                  </a:cubicBezTo>
                  <a:cubicBezTo>
                    <a:pt x="4464845" y="315424"/>
                    <a:pt x="4373869" y="406400"/>
                    <a:pt x="426164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46484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5400000">
            <a:off x="848233" y="6388518"/>
            <a:ext cx="279764" cy="244793"/>
            <a:chOff x="0" y="0"/>
            <a:chExt cx="812800" cy="711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5757">
                <a:alpha val="71765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5105694" y="6420065"/>
            <a:ext cx="458003" cy="317167"/>
          </a:xfrm>
          <a:custGeom>
            <a:avLst/>
            <a:gdLst/>
            <a:ahLst/>
            <a:cxnLst/>
            <a:rect r="r" b="b" t="t" l="l"/>
            <a:pathLst>
              <a:path h="317167" w="458003">
                <a:moveTo>
                  <a:pt x="0" y="0"/>
                </a:moveTo>
                <a:lnTo>
                  <a:pt x="458003" y="0"/>
                </a:lnTo>
                <a:lnTo>
                  <a:pt x="458003" y="317167"/>
                </a:lnTo>
                <a:lnTo>
                  <a:pt x="0" y="317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105694" y="7812260"/>
            <a:ext cx="458003" cy="317167"/>
          </a:xfrm>
          <a:custGeom>
            <a:avLst/>
            <a:gdLst/>
            <a:ahLst/>
            <a:cxnLst/>
            <a:rect r="r" b="b" t="t" l="l"/>
            <a:pathLst>
              <a:path h="317167" w="458003">
                <a:moveTo>
                  <a:pt x="0" y="0"/>
                </a:moveTo>
                <a:lnTo>
                  <a:pt x="458003" y="0"/>
                </a:lnTo>
                <a:lnTo>
                  <a:pt x="458003" y="317167"/>
                </a:lnTo>
                <a:lnTo>
                  <a:pt x="0" y="317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105694" y="9196579"/>
            <a:ext cx="458003" cy="317167"/>
          </a:xfrm>
          <a:custGeom>
            <a:avLst/>
            <a:gdLst/>
            <a:ahLst/>
            <a:cxnLst/>
            <a:rect r="r" b="b" t="t" l="l"/>
            <a:pathLst>
              <a:path h="317167" w="458003">
                <a:moveTo>
                  <a:pt x="0" y="0"/>
                </a:moveTo>
                <a:lnTo>
                  <a:pt x="458003" y="0"/>
                </a:lnTo>
                <a:lnTo>
                  <a:pt x="458003" y="317166"/>
                </a:lnTo>
                <a:lnTo>
                  <a:pt x="0" y="317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94263" y="8263636"/>
            <a:ext cx="4022036" cy="378925"/>
          </a:xfrm>
          <a:custGeom>
            <a:avLst/>
            <a:gdLst/>
            <a:ahLst/>
            <a:cxnLst/>
            <a:rect r="r" b="b" t="t" l="l"/>
            <a:pathLst>
              <a:path h="378925" w="4022036">
                <a:moveTo>
                  <a:pt x="0" y="0"/>
                </a:moveTo>
                <a:lnTo>
                  <a:pt x="4022036" y="0"/>
                </a:lnTo>
                <a:lnTo>
                  <a:pt x="4022036" y="378925"/>
                </a:lnTo>
                <a:lnTo>
                  <a:pt x="0" y="37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-1816" t="0" r="-1816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865718" y="7297642"/>
            <a:ext cx="3950581" cy="1111991"/>
            <a:chOff x="0" y="0"/>
            <a:chExt cx="1227129" cy="34540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27129" cy="345407"/>
            </a:xfrm>
            <a:custGeom>
              <a:avLst/>
              <a:gdLst/>
              <a:ahLst/>
              <a:cxnLst/>
              <a:rect r="r" b="b" t="t" l="l"/>
              <a:pathLst>
                <a:path h="345407" w="1227129">
                  <a:moveTo>
                    <a:pt x="37234" y="0"/>
                  </a:moveTo>
                  <a:lnTo>
                    <a:pt x="1189895" y="0"/>
                  </a:lnTo>
                  <a:cubicBezTo>
                    <a:pt x="1210459" y="0"/>
                    <a:pt x="1227129" y="16670"/>
                    <a:pt x="1227129" y="37234"/>
                  </a:cubicBezTo>
                  <a:lnTo>
                    <a:pt x="1227129" y="308173"/>
                  </a:lnTo>
                  <a:cubicBezTo>
                    <a:pt x="1227129" y="328736"/>
                    <a:pt x="1210459" y="345407"/>
                    <a:pt x="1189895" y="345407"/>
                  </a:cubicBezTo>
                  <a:lnTo>
                    <a:pt x="37234" y="345407"/>
                  </a:lnTo>
                  <a:cubicBezTo>
                    <a:pt x="16670" y="345407"/>
                    <a:pt x="0" y="328736"/>
                    <a:pt x="0" y="308173"/>
                  </a:cubicBezTo>
                  <a:lnTo>
                    <a:pt x="0" y="37234"/>
                  </a:lnTo>
                  <a:cubicBezTo>
                    <a:pt x="0" y="16670"/>
                    <a:pt x="16670" y="0"/>
                    <a:pt x="372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227129" cy="383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5400000">
            <a:off x="307527" y="7805025"/>
            <a:ext cx="1116381" cy="101615"/>
            <a:chOff x="0" y="0"/>
            <a:chExt cx="4464845" cy="406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464845" cy="406400"/>
            </a:xfrm>
            <a:custGeom>
              <a:avLst/>
              <a:gdLst/>
              <a:ahLst/>
              <a:cxnLst/>
              <a:rect r="r" b="b" t="t" l="l"/>
              <a:pathLst>
                <a:path h="406400" w="4464845">
                  <a:moveTo>
                    <a:pt x="4261645" y="0"/>
                  </a:moveTo>
                  <a:cubicBezTo>
                    <a:pt x="4373869" y="0"/>
                    <a:pt x="4464845" y="90976"/>
                    <a:pt x="4464845" y="203200"/>
                  </a:cubicBezTo>
                  <a:cubicBezTo>
                    <a:pt x="4464845" y="315424"/>
                    <a:pt x="4373869" y="406400"/>
                    <a:pt x="426164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46484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-5400000">
            <a:off x="848233" y="7733436"/>
            <a:ext cx="279764" cy="244793"/>
            <a:chOff x="0" y="0"/>
            <a:chExt cx="812800" cy="7112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914D">
                <a:alpha val="71765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794263" y="9608555"/>
            <a:ext cx="4022036" cy="378925"/>
          </a:xfrm>
          <a:custGeom>
            <a:avLst/>
            <a:gdLst/>
            <a:ahLst/>
            <a:cxnLst/>
            <a:rect r="r" b="b" t="t" l="l"/>
            <a:pathLst>
              <a:path h="378925" w="4022036">
                <a:moveTo>
                  <a:pt x="0" y="0"/>
                </a:moveTo>
                <a:lnTo>
                  <a:pt x="4022036" y="0"/>
                </a:lnTo>
                <a:lnTo>
                  <a:pt x="4022036" y="378925"/>
                </a:lnTo>
                <a:lnTo>
                  <a:pt x="0" y="37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-1816" t="0" r="-1816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865718" y="8642561"/>
            <a:ext cx="3950581" cy="1111991"/>
            <a:chOff x="0" y="0"/>
            <a:chExt cx="1227129" cy="34540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27129" cy="345407"/>
            </a:xfrm>
            <a:custGeom>
              <a:avLst/>
              <a:gdLst/>
              <a:ahLst/>
              <a:cxnLst/>
              <a:rect r="r" b="b" t="t" l="l"/>
              <a:pathLst>
                <a:path h="345407" w="1227129">
                  <a:moveTo>
                    <a:pt x="37234" y="0"/>
                  </a:moveTo>
                  <a:lnTo>
                    <a:pt x="1189895" y="0"/>
                  </a:lnTo>
                  <a:cubicBezTo>
                    <a:pt x="1210459" y="0"/>
                    <a:pt x="1227129" y="16670"/>
                    <a:pt x="1227129" y="37234"/>
                  </a:cubicBezTo>
                  <a:lnTo>
                    <a:pt x="1227129" y="308173"/>
                  </a:lnTo>
                  <a:cubicBezTo>
                    <a:pt x="1227129" y="328736"/>
                    <a:pt x="1210459" y="345407"/>
                    <a:pt x="1189895" y="345407"/>
                  </a:cubicBezTo>
                  <a:lnTo>
                    <a:pt x="37234" y="345407"/>
                  </a:lnTo>
                  <a:cubicBezTo>
                    <a:pt x="16670" y="345407"/>
                    <a:pt x="0" y="328736"/>
                    <a:pt x="0" y="308173"/>
                  </a:cubicBezTo>
                  <a:lnTo>
                    <a:pt x="0" y="37234"/>
                  </a:lnTo>
                  <a:cubicBezTo>
                    <a:pt x="0" y="16670"/>
                    <a:pt x="16670" y="0"/>
                    <a:pt x="372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227129" cy="383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-5400000">
            <a:off x="307527" y="9149944"/>
            <a:ext cx="1116381" cy="101615"/>
            <a:chOff x="0" y="0"/>
            <a:chExt cx="4464845" cy="4064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464845" cy="406400"/>
            </a:xfrm>
            <a:custGeom>
              <a:avLst/>
              <a:gdLst/>
              <a:ahLst/>
              <a:cxnLst/>
              <a:rect r="r" b="b" t="t" l="l"/>
              <a:pathLst>
                <a:path h="406400" w="4464845">
                  <a:moveTo>
                    <a:pt x="4261645" y="0"/>
                  </a:moveTo>
                  <a:cubicBezTo>
                    <a:pt x="4373869" y="0"/>
                    <a:pt x="4464845" y="90976"/>
                    <a:pt x="4464845" y="203200"/>
                  </a:cubicBezTo>
                  <a:cubicBezTo>
                    <a:pt x="4464845" y="315424"/>
                    <a:pt x="4373869" y="406400"/>
                    <a:pt x="426164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778ED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446484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-5400000">
            <a:off x="848233" y="9078355"/>
            <a:ext cx="279764" cy="244793"/>
            <a:chOff x="0" y="0"/>
            <a:chExt cx="812800" cy="7112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7778ED">
                <a:alpha val="71765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698012" y="7389562"/>
            <a:ext cx="2732461" cy="1025468"/>
            <a:chOff x="0" y="0"/>
            <a:chExt cx="848757" cy="31853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48757" cy="318531"/>
            </a:xfrm>
            <a:custGeom>
              <a:avLst/>
              <a:gdLst/>
              <a:ahLst/>
              <a:cxnLst/>
              <a:rect r="r" b="b" t="t" l="l"/>
              <a:pathLst>
                <a:path h="318531" w="848757">
                  <a:moveTo>
                    <a:pt x="110499" y="0"/>
                  </a:moveTo>
                  <a:lnTo>
                    <a:pt x="738258" y="0"/>
                  </a:lnTo>
                  <a:cubicBezTo>
                    <a:pt x="767564" y="0"/>
                    <a:pt x="795670" y="11642"/>
                    <a:pt x="816393" y="32364"/>
                  </a:cubicBezTo>
                  <a:cubicBezTo>
                    <a:pt x="837115" y="53087"/>
                    <a:pt x="848757" y="81193"/>
                    <a:pt x="848757" y="110499"/>
                  </a:cubicBezTo>
                  <a:lnTo>
                    <a:pt x="848757" y="208032"/>
                  </a:lnTo>
                  <a:cubicBezTo>
                    <a:pt x="848757" y="237338"/>
                    <a:pt x="837115" y="265444"/>
                    <a:pt x="816393" y="286166"/>
                  </a:cubicBezTo>
                  <a:cubicBezTo>
                    <a:pt x="795670" y="306889"/>
                    <a:pt x="767564" y="318531"/>
                    <a:pt x="738258" y="318531"/>
                  </a:cubicBezTo>
                  <a:lnTo>
                    <a:pt x="110499" y="318531"/>
                  </a:lnTo>
                  <a:cubicBezTo>
                    <a:pt x="49472" y="318531"/>
                    <a:pt x="0" y="269059"/>
                    <a:pt x="0" y="208032"/>
                  </a:cubicBezTo>
                  <a:lnTo>
                    <a:pt x="0" y="110499"/>
                  </a:lnTo>
                  <a:cubicBezTo>
                    <a:pt x="0" y="81193"/>
                    <a:pt x="11642" y="53087"/>
                    <a:pt x="32364" y="32364"/>
                  </a:cubicBezTo>
                  <a:cubicBezTo>
                    <a:pt x="53087" y="11642"/>
                    <a:pt x="81193" y="0"/>
                    <a:pt x="110499" y="0"/>
                  </a:cubicBezTo>
                  <a:close/>
                </a:path>
              </a:pathLst>
            </a:custGeom>
            <a:solidFill>
              <a:srgbClr val="FF8A38">
                <a:alpha val="9804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848757" cy="356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6726246" y="8804035"/>
            <a:ext cx="2732461" cy="1025468"/>
            <a:chOff x="0" y="0"/>
            <a:chExt cx="848757" cy="318531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48757" cy="318531"/>
            </a:xfrm>
            <a:custGeom>
              <a:avLst/>
              <a:gdLst/>
              <a:ahLst/>
              <a:cxnLst/>
              <a:rect r="r" b="b" t="t" l="l"/>
              <a:pathLst>
                <a:path h="318531" w="848757">
                  <a:moveTo>
                    <a:pt x="110499" y="0"/>
                  </a:moveTo>
                  <a:lnTo>
                    <a:pt x="738258" y="0"/>
                  </a:lnTo>
                  <a:cubicBezTo>
                    <a:pt x="767564" y="0"/>
                    <a:pt x="795670" y="11642"/>
                    <a:pt x="816393" y="32364"/>
                  </a:cubicBezTo>
                  <a:cubicBezTo>
                    <a:pt x="837115" y="53087"/>
                    <a:pt x="848757" y="81193"/>
                    <a:pt x="848757" y="110499"/>
                  </a:cubicBezTo>
                  <a:lnTo>
                    <a:pt x="848757" y="208032"/>
                  </a:lnTo>
                  <a:cubicBezTo>
                    <a:pt x="848757" y="237338"/>
                    <a:pt x="837115" y="265444"/>
                    <a:pt x="816393" y="286166"/>
                  </a:cubicBezTo>
                  <a:cubicBezTo>
                    <a:pt x="795670" y="306889"/>
                    <a:pt x="767564" y="318531"/>
                    <a:pt x="738258" y="318531"/>
                  </a:cubicBezTo>
                  <a:lnTo>
                    <a:pt x="110499" y="318531"/>
                  </a:lnTo>
                  <a:cubicBezTo>
                    <a:pt x="49472" y="318531"/>
                    <a:pt x="0" y="269059"/>
                    <a:pt x="0" y="208032"/>
                  </a:cubicBezTo>
                  <a:lnTo>
                    <a:pt x="0" y="110499"/>
                  </a:lnTo>
                  <a:cubicBezTo>
                    <a:pt x="0" y="81193"/>
                    <a:pt x="11642" y="53087"/>
                    <a:pt x="32364" y="32364"/>
                  </a:cubicBezTo>
                  <a:cubicBezTo>
                    <a:pt x="53087" y="11642"/>
                    <a:pt x="81193" y="0"/>
                    <a:pt x="110499" y="0"/>
                  </a:cubicBezTo>
                  <a:close/>
                </a:path>
              </a:pathLst>
            </a:custGeom>
            <a:solidFill>
              <a:srgbClr val="B86DE0">
                <a:alpha val="16863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848757" cy="356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10367606" y="6391831"/>
            <a:ext cx="458003" cy="317167"/>
          </a:xfrm>
          <a:custGeom>
            <a:avLst/>
            <a:gdLst/>
            <a:ahLst/>
            <a:cxnLst/>
            <a:rect r="r" b="b" t="t" l="l"/>
            <a:pathLst>
              <a:path h="317167" w="458003">
                <a:moveTo>
                  <a:pt x="0" y="0"/>
                </a:moveTo>
                <a:lnTo>
                  <a:pt x="458002" y="0"/>
                </a:lnTo>
                <a:lnTo>
                  <a:pt x="458002" y="317167"/>
                </a:lnTo>
                <a:lnTo>
                  <a:pt x="0" y="317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0367606" y="7784027"/>
            <a:ext cx="458003" cy="317167"/>
          </a:xfrm>
          <a:custGeom>
            <a:avLst/>
            <a:gdLst/>
            <a:ahLst/>
            <a:cxnLst/>
            <a:rect r="r" b="b" t="t" l="l"/>
            <a:pathLst>
              <a:path h="317167" w="458003">
                <a:moveTo>
                  <a:pt x="0" y="0"/>
                </a:moveTo>
                <a:lnTo>
                  <a:pt x="458002" y="0"/>
                </a:lnTo>
                <a:lnTo>
                  <a:pt x="458002" y="317167"/>
                </a:lnTo>
                <a:lnTo>
                  <a:pt x="0" y="317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0367606" y="9168345"/>
            <a:ext cx="458003" cy="317167"/>
          </a:xfrm>
          <a:custGeom>
            <a:avLst/>
            <a:gdLst/>
            <a:ahLst/>
            <a:cxnLst/>
            <a:rect r="r" b="b" t="t" l="l"/>
            <a:pathLst>
              <a:path h="317167" w="458003">
                <a:moveTo>
                  <a:pt x="0" y="0"/>
                </a:moveTo>
                <a:lnTo>
                  <a:pt x="458002" y="0"/>
                </a:lnTo>
                <a:lnTo>
                  <a:pt x="458002" y="317167"/>
                </a:lnTo>
                <a:lnTo>
                  <a:pt x="0" y="317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1272290" y="6967375"/>
            <a:ext cx="4022036" cy="378925"/>
          </a:xfrm>
          <a:custGeom>
            <a:avLst/>
            <a:gdLst/>
            <a:ahLst/>
            <a:cxnLst/>
            <a:rect r="r" b="b" t="t" l="l"/>
            <a:pathLst>
              <a:path h="378925" w="4022036">
                <a:moveTo>
                  <a:pt x="0" y="0"/>
                </a:moveTo>
                <a:lnTo>
                  <a:pt x="4022036" y="0"/>
                </a:lnTo>
                <a:lnTo>
                  <a:pt x="4022036" y="378925"/>
                </a:lnTo>
                <a:lnTo>
                  <a:pt x="0" y="37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-1816" t="0" r="-1816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11343745" y="6001381"/>
            <a:ext cx="3950581" cy="1111991"/>
            <a:chOff x="0" y="0"/>
            <a:chExt cx="1227129" cy="345407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227129" cy="345407"/>
            </a:xfrm>
            <a:custGeom>
              <a:avLst/>
              <a:gdLst/>
              <a:ahLst/>
              <a:cxnLst/>
              <a:rect r="r" b="b" t="t" l="l"/>
              <a:pathLst>
                <a:path h="345407" w="1227129">
                  <a:moveTo>
                    <a:pt x="37234" y="0"/>
                  </a:moveTo>
                  <a:lnTo>
                    <a:pt x="1189895" y="0"/>
                  </a:lnTo>
                  <a:cubicBezTo>
                    <a:pt x="1210459" y="0"/>
                    <a:pt x="1227129" y="16670"/>
                    <a:pt x="1227129" y="37234"/>
                  </a:cubicBezTo>
                  <a:lnTo>
                    <a:pt x="1227129" y="308173"/>
                  </a:lnTo>
                  <a:cubicBezTo>
                    <a:pt x="1227129" y="328736"/>
                    <a:pt x="1210459" y="345407"/>
                    <a:pt x="1189895" y="345407"/>
                  </a:cubicBezTo>
                  <a:lnTo>
                    <a:pt x="37234" y="345407"/>
                  </a:lnTo>
                  <a:cubicBezTo>
                    <a:pt x="16670" y="345407"/>
                    <a:pt x="0" y="328736"/>
                    <a:pt x="0" y="308173"/>
                  </a:cubicBezTo>
                  <a:lnTo>
                    <a:pt x="0" y="37234"/>
                  </a:lnTo>
                  <a:cubicBezTo>
                    <a:pt x="0" y="16670"/>
                    <a:pt x="16670" y="0"/>
                    <a:pt x="372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1227129" cy="383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-5400000">
            <a:off x="10785554" y="6508764"/>
            <a:ext cx="1116381" cy="101615"/>
            <a:chOff x="0" y="0"/>
            <a:chExt cx="4464845" cy="4064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4464845" cy="406400"/>
            </a:xfrm>
            <a:custGeom>
              <a:avLst/>
              <a:gdLst/>
              <a:ahLst/>
              <a:cxnLst/>
              <a:rect r="r" b="b" t="t" l="l"/>
              <a:pathLst>
                <a:path h="406400" w="4464845">
                  <a:moveTo>
                    <a:pt x="4261645" y="0"/>
                  </a:moveTo>
                  <a:cubicBezTo>
                    <a:pt x="4373869" y="0"/>
                    <a:pt x="4464845" y="90976"/>
                    <a:pt x="4464845" y="203200"/>
                  </a:cubicBezTo>
                  <a:cubicBezTo>
                    <a:pt x="4464845" y="315424"/>
                    <a:pt x="4373869" y="406400"/>
                    <a:pt x="426164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446484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4" id="54"/>
          <p:cNvSpPr/>
          <p:nvPr/>
        </p:nvSpPr>
        <p:spPr>
          <a:xfrm flipH="false" flipV="false" rot="0">
            <a:off x="11272290" y="8312294"/>
            <a:ext cx="4022036" cy="378925"/>
          </a:xfrm>
          <a:custGeom>
            <a:avLst/>
            <a:gdLst/>
            <a:ahLst/>
            <a:cxnLst/>
            <a:rect r="r" b="b" t="t" l="l"/>
            <a:pathLst>
              <a:path h="378925" w="4022036">
                <a:moveTo>
                  <a:pt x="0" y="0"/>
                </a:moveTo>
                <a:lnTo>
                  <a:pt x="4022036" y="0"/>
                </a:lnTo>
                <a:lnTo>
                  <a:pt x="4022036" y="378925"/>
                </a:lnTo>
                <a:lnTo>
                  <a:pt x="0" y="37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-1816" t="0" r="-1816" b="0"/>
            </a:stretch>
          </a:blipFill>
        </p:spPr>
      </p:sp>
      <p:grpSp>
        <p:nvGrpSpPr>
          <p:cNvPr name="Group 55" id="55"/>
          <p:cNvGrpSpPr/>
          <p:nvPr/>
        </p:nvGrpSpPr>
        <p:grpSpPr>
          <a:xfrm rot="0">
            <a:off x="11343745" y="7346300"/>
            <a:ext cx="3950581" cy="1111991"/>
            <a:chOff x="0" y="0"/>
            <a:chExt cx="1227129" cy="345407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227129" cy="345407"/>
            </a:xfrm>
            <a:custGeom>
              <a:avLst/>
              <a:gdLst/>
              <a:ahLst/>
              <a:cxnLst/>
              <a:rect r="r" b="b" t="t" l="l"/>
              <a:pathLst>
                <a:path h="345407" w="1227129">
                  <a:moveTo>
                    <a:pt x="37234" y="0"/>
                  </a:moveTo>
                  <a:lnTo>
                    <a:pt x="1189895" y="0"/>
                  </a:lnTo>
                  <a:cubicBezTo>
                    <a:pt x="1210459" y="0"/>
                    <a:pt x="1227129" y="16670"/>
                    <a:pt x="1227129" y="37234"/>
                  </a:cubicBezTo>
                  <a:lnTo>
                    <a:pt x="1227129" y="308173"/>
                  </a:lnTo>
                  <a:cubicBezTo>
                    <a:pt x="1227129" y="328736"/>
                    <a:pt x="1210459" y="345407"/>
                    <a:pt x="1189895" y="345407"/>
                  </a:cubicBezTo>
                  <a:lnTo>
                    <a:pt x="37234" y="345407"/>
                  </a:lnTo>
                  <a:cubicBezTo>
                    <a:pt x="16670" y="345407"/>
                    <a:pt x="0" y="328736"/>
                    <a:pt x="0" y="308173"/>
                  </a:cubicBezTo>
                  <a:lnTo>
                    <a:pt x="0" y="37234"/>
                  </a:lnTo>
                  <a:cubicBezTo>
                    <a:pt x="0" y="16670"/>
                    <a:pt x="16670" y="0"/>
                    <a:pt x="372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1227129" cy="383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-5400000">
            <a:off x="10785554" y="7853683"/>
            <a:ext cx="1116381" cy="101615"/>
            <a:chOff x="0" y="0"/>
            <a:chExt cx="4464845" cy="4064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4464845" cy="406400"/>
            </a:xfrm>
            <a:custGeom>
              <a:avLst/>
              <a:gdLst/>
              <a:ahLst/>
              <a:cxnLst/>
              <a:rect r="r" b="b" t="t" l="l"/>
              <a:pathLst>
                <a:path h="406400" w="4464845">
                  <a:moveTo>
                    <a:pt x="4261645" y="0"/>
                  </a:moveTo>
                  <a:cubicBezTo>
                    <a:pt x="4373869" y="0"/>
                    <a:pt x="4464845" y="90976"/>
                    <a:pt x="4464845" y="203200"/>
                  </a:cubicBezTo>
                  <a:cubicBezTo>
                    <a:pt x="4464845" y="315424"/>
                    <a:pt x="4373869" y="406400"/>
                    <a:pt x="426164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446484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1" id="61"/>
          <p:cNvSpPr/>
          <p:nvPr/>
        </p:nvSpPr>
        <p:spPr>
          <a:xfrm flipH="false" flipV="false" rot="0">
            <a:off x="11272290" y="9657213"/>
            <a:ext cx="4022036" cy="378925"/>
          </a:xfrm>
          <a:custGeom>
            <a:avLst/>
            <a:gdLst/>
            <a:ahLst/>
            <a:cxnLst/>
            <a:rect r="r" b="b" t="t" l="l"/>
            <a:pathLst>
              <a:path h="378925" w="4022036">
                <a:moveTo>
                  <a:pt x="0" y="0"/>
                </a:moveTo>
                <a:lnTo>
                  <a:pt x="4022036" y="0"/>
                </a:lnTo>
                <a:lnTo>
                  <a:pt x="4022036" y="378925"/>
                </a:lnTo>
                <a:lnTo>
                  <a:pt x="0" y="37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-1816" t="0" r="-1816" b="0"/>
            </a:stretch>
          </a:blipFill>
        </p:spPr>
      </p:sp>
      <p:grpSp>
        <p:nvGrpSpPr>
          <p:cNvPr name="Group 62" id="62"/>
          <p:cNvGrpSpPr/>
          <p:nvPr/>
        </p:nvGrpSpPr>
        <p:grpSpPr>
          <a:xfrm rot="0">
            <a:off x="11343745" y="8691219"/>
            <a:ext cx="3950581" cy="1111991"/>
            <a:chOff x="0" y="0"/>
            <a:chExt cx="1227129" cy="345407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227129" cy="345407"/>
            </a:xfrm>
            <a:custGeom>
              <a:avLst/>
              <a:gdLst/>
              <a:ahLst/>
              <a:cxnLst/>
              <a:rect r="r" b="b" t="t" l="l"/>
              <a:pathLst>
                <a:path h="345407" w="1227129">
                  <a:moveTo>
                    <a:pt x="37234" y="0"/>
                  </a:moveTo>
                  <a:lnTo>
                    <a:pt x="1189895" y="0"/>
                  </a:lnTo>
                  <a:cubicBezTo>
                    <a:pt x="1210459" y="0"/>
                    <a:pt x="1227129" y="16670"/>
                    <a:pt x="1227129" y="37234"/>
                  </a:cubicBezTo>
                  <a:lnTo>
                    <a:pt x="1227129" y="308173"/>
                  </a:lnTo>
                  <a:cubicBezTo>
                    <a:pt x="1227129" y="328736"/>
                    <a:pt x="1210459" y="345407"/>
                    <a:pt x="1189895" y="345407"/>
                  </a:cubicBezTo>
                  <a:lnTo>
                    <a:pt x="37234" y="345407"/>
                  </a:lnTo>
                  <a:cubicBezTo>
                    <a:pt x="16670" y="345407"/>
                    <a:pt x="0" y="328736"/>
                    <a:pt x="0" y="308173"/>
                  </a:cubicBezTo>
                  <a:lnTo>
                    <a:pt x="0" y="37234"/>
                  </a:lnTo>
                  <a:cubicBezTo>
                    <a:pt x="0" y="16670"/>
                    <a:pt x="16670" y="0"/>
                    <a:pt x="372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38100"/>
              <a:ext cx="1227129" cy="383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-5400000">
            <a:off x="10785554" y="9198602"/>
            <a:ext cx="1116381" cy="101615"/>
            <a:chOff x="0" y="0"/>
            <a:chExt cx="4464845" cy="4064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4464845" cy="406400"/>
            </a:xfrm>
            <a:custGeom>
              <a:avLst/>
              <a:gdLst/>
              <a:ahLst/>
              <a:cxnLst/>
              <a:rect r="r" b="b" t="t" l="l"/>
              <a:pathLst>
                <a:path h="406400" w="4464845">
                  <a:moveTo>
                    <a:pt x="4261645" y="0"/>
                  </a:moveTo>
                  <a:cubicBezTo>
                    <a:pt x="4373869" y="0"/>
                    <a:pt x="4464845" y="90976"/>
                    <a:pt x="4464845" y="203200"/>
                  </a:cubicBezTo>
                  <a:cubicBezTo>
                    <a:pt x="4464845" y="315424"/>
                    <a:pt x="4373869" y="406400"/>
                    <a:pt x="426164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778ED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38100"/>
              <a:ext cx="446484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5991229" y="590550"/>
            <a:ext cx="1479927" cy="1479927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794263" y="2457297"/>
            <a:ext cx="5615664" cy="1222823"/>
            <a:chOff x="0" y="0"/>
            <a:chExt cx="1918505" cy="417759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918505" cy="417759"/>
            </a:xfrm>
            <a:custGeom>
              <a:avLst/>
              <a:gdLst/>
              <a:ahLst/>
              <a:cxnLst/>
              <a:rect r="r" b="b" t="t" l="l"/>
              <a:pathLst>
                <a:path h="417759" w="1918505">
                  <a:moveTo>
                    <a:pt x="27573" y="0"/>
                  </a:moveTo>
                  <a:lnTo>
                    <a:pt x="1890932" y="0"/>
                  </a:lnTo>
                  <a:cubicBezTo>
                    <a:pt x="1906160" y="0"/>
                    <a:pt x="1918505" y="12345"/>
                    <a:pt x="1918505" y="27573"/>
                  </a:cubicBezTo>
                  <a:lnTo>
                    <a:pt x="1918505" y="390186"/>
                  </a:lnTo>
                  <a:cubicBezTo>
                    <a:pt x="1918505" y="397499"/>
                    <a:pt x="1915600" y="404512"/>
                    <a:pt x="1910429" y="409683"/>
                  </a:cubicBezTo>
                  <a:cubicBezTo>
                    <a:pt x="1905258" y="414854"/>
                    <a:pt x="1898245" y="417759"/>
                    <a:pt x="1890932" y="417759"/>
                  </a:cubicBezTo>
                  <a:lnTo>
                    <a:pt x="27573" y="417759"/>
                  </a:lnTo>
                  <a:cubicBezTo>
                    <a:pt x="20260" y="417759"/>
                    <a:pt x="13247" y="414854"/>
                    <a:pt x="8076" y="409683"/>
                  </a:cubicBezTo>
                  <a:cubicBezTo>
                    <a:pt x="2905" y="404512"/>
                    <a:pt x="0" y="397499"/>
                    <a:pt x="0" y="390186"/>
                  </a:cubicBezTo>
                  <a:lnTo>
                    <a:pt x="0" y="27573"/>
                  </a:lnTo>
                  <a:cubicBezTo>
                    <a:pt x="0" y="20260"/>
                    <a:pt x="2905" y="13247"/>
                    <a:pt x="8076" y="8076"/>
                  </a:cubicBezTo>
                  <a:cubicBezTo>
                    <a:pt x="13247" y="2905"/>
                    <a:pt x="20260" y="0"/>
                    <a:pt x="275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38100"/>
              <a:ext cx="1918505" cy="455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73" id="73"/>
          <p:cNvSpPr/>
          <p:nvPr/>
        </p:nvSpPr>
        <p:spPr>
          <a:xfrm flipH="false" flipV="false" rot="0">
            <a:off x="1038212" y="3068709"/>
            <a:ext cx="244210" cy="244210"/>
          </a:xfrm>
          <a:custGeom>
            <a:avLst/>
            <a:gdLst/>
            <a:ahLst/>
            <a:cxnLst/>
            <a:rect r="r" b="b" t="t" l="l"/>
            <a:pathLst>
              <a:path h="244210" w="244210">
                <a:moveTo>
                  <a:pt x="0" y="0"/>
                </a:moveTo>
                <a:lnTo>
                  <a:pt x="244210" y="0"/>
                </a:lnTo>
                <a:lnTo>
                  <a:pt x="244210" y="244210"/>
                </a:lnTo>
                <a:lnTo>
                  <a:pt x="0" y="2442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4" id="74"/>
          <p:cNvSpPr txBox="true"/>
          <p:nvPr/>
        </p:nvSpPr>
        <p:spPr>
          <a:xfrm rot="0">
            <a:off x="1205480" y="6391490"/>
            <a:ext cx="3209420" cy="306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3"/>
              </a:lnSpc>
              <a:spcBef>
                <a:spcPct val="0"/>
              </a:spcBef>
            </a:pPr>
            <a:r>
              <a:rPr lang="en-US" b="true" sz="185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Portfolio chaos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205480" y="6005537"/>
            <a:ext cx="2254033" cy="286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82"/>
              </a:lnSpc>
              <a:spcBef>
                <a:spcPct val="0"/>
              </a:spcBef>
            </a:pPr>
            <a:r>
              <a:rPr lang="en-US" b="true" sz="1630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PROBLEM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205480" y="7736409"/>
            <a:ext cx="3209420" cy="306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3"/>
              </a:lnSpc>
              <a:spcBef>
                <a:spcPct val="0"/>
              </a:spcBef>
            </a:pPr>
            <a:r>
              <a:rPr lang="en-US" b="true" sz="185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Margin Erosion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205480" y="7350455"/>
            <a:ext cx="2254033" cy="286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82"/>
              </a:lnSpc>
              <a:spcBef>
                <a:spcPct val="0"/>
              </a:spcBef>
            </a:pPr>
            <a:r>
              <a:rPr lang="en-US" b="true" sz="1630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PROBLEM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205480" y="9081327"/>
            <a:ext cx="3209420" cy="306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3"/>
              </a:lnSpc>
              <a:spcBef>
                <a:spcPct val="0"/>
              </a:spcBef>
            </a:pPr>
            <a:r>
              <a:rPr lang="en-US" b="true" sz="1852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Volatility Risk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1205480" y="8695374"/>
            <a:ext cx="2254033" cy="286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82"/>
              </a:lnSpc>
              <a:spcBef>
                <a:spcPct val="0"/>
              </a:spcBef>
            </a:pPr>
            <a:r>
              <a:rPr lang="en-US" b="true" sz="1630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PROBLEM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6922968" y="6320419"/>
            <a:ext cx="3209420" cy="306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3"/>
              </a:lnSpc>
              <a:spcBef>
                <a:spcPct val="0"/>
              </a:spcBef>
            </a:pPr>
            <a:r>
              <a:rPr lang="en-US" b="true" sz="1852">
                <a:solidFill>
                  <a:srgbClr val="004AA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ABC Analysis (Pareto)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6993552" y="7734892"/>
            <a:ext cx="3209420" cy="306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3"/>
              </a:lnSpc>
              <a:spcBef>
                <a:spcPct val="0"/>
              </a:spcBef>
            </a:pPr>
            <a:r>
              <a:rPr lang="en-US" b="true" sz="1852">
                <a:solidFill>
                  <a:srgbClr val="FF8A3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Price Variance (SPC)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7113545" y="9149365"/>
            <a:ext cx="3209420" cy="306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3"/>
              </a:lnSpc>
              <a:spcBef>
                <a:spcPct val="0"/>
              </a:spcBef>
            </a:pPr>
            <a:r>
              <a:rPr lang="en-US" b="true" sz="1852">
                <a:solidFill>
                  <a:srgbClr val="B86EE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Coeff. of Variation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11678598" y="6248076"/>
            <a:ext cx="3209420" cy="571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82"/>
              </a:lnSpc>
              <a:spcBef>
                <a:spcPct val="0"/>
              </a:spcBef>
            </a:pPr>
            <a:r>
              <a:rPr lang="en-US" b="true" sz="1630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Separates the </a:t>
            </a:r>
            <a:r>
              <a:rPr lang="en-US" b="true" sz="163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"Vital Few" (20%)</a:t>
            </a:r>
            <a:r>
              <a:rPr lang="en-US" b="true" sz="1630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from the "Trivial </a:t>
            </a:r>
            <a:r>
              <a:rPr lang="en-US" b="true" sz="1630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Many"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11678598" y="7558371"/>
            <a:ext cx="4034931" cy="571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630" b="true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Detects </a:t>
            </a:r>
            <a:r>
              <a:rPr lang="en-US" sz="1630" b="true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manual overrides</a:t>
            </a:r>
            <a:r>
              <a:rPr lang="en-US" sz="1630" b="true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&amp; </a:t>
            </a:r>
          </a:p>
          <a:p>
            <a:pPr algn="l" marL="0" indent="0" lvl="0">
              <a:lnSpc>
                <a:spcPts val="2282"/>
              </a:lnSpc>
              <a:spcBef>
                <a:spcPct val="0"/>
              </a:spcBef>
            </a:pPr>
            <a:r>
              <a:rPr lang="en-US" b="true" sz="1630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inconsistent pricing patterns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1678598" y="8942690"/>
            <a:ext cx="3408779" cy="571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82"/>
              </a:lnSpc>
              <a:spcBef>
                <a:spcPct val="0"/>
              </a:spcBef>
            </a:pPr>
            <a:r>
              <a:rPr lang="en-US" b="true" sz="1630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Normalizes risk to compare </a:t>
            </a:r>
            <a:r>
              <a:rPr lang="en-US" b="true" sz="163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Apples vs. Almonds.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814910" y="5423196"/>
            <a:ext cx="9477748" cy="274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9"/>
              </a:lnSpc>
            </a:pPr>
            <a:r>
              <a:rPr lang="en-US" sz="1674" b="true">
                <a:solidFill>
                  <a:srgbClr val="68686E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METHODOLOGY MATRIX — RIGHT TOOL FOR THE RIGHT PROBLEM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794263" y="723900"/>
            <a:ext cx="7032272" cy="1181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999" spc="-249">
                <a:solidFill>
                  <a:srgbClr val="292B2D"/>
                </a:solidFill>
                <a:latin typeface="Object Sans"/>
                <a:ea typeface="Object Sans"/>
                <a:cs typeface="Object Sans"/>
                <a:sym typeface="Object Sans"/>
              </a:rPr>
              <a:t>DATA FOUNDATION &amp;</a:t>
            </a:r>
          </a:p>
          <a:p>
            <a:pPr algn="l">
              <a:lnSpc>
                <a:spcPts val="4499"/>
              </a:lnSpc>
            </a:pPr>
            <a:r>
              <a:rPr lang="en-US" b="true" sz="4999" spc="-249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METHODOLOGY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794263" y="2062814"/>
            <a:ext cx="9477748" cy="274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9"/>
              </a:lnSpc>
            </a:pPr>
            <a:r>
              <a:rPr lang="en-US" sz="1674" b="true">
                <a:solidFill>
                  <a:srgbClr val="68686E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DA</a:t>
            </a:r>
            <a:r>
              <a:rPr lang="en-US" sz="1674" b="true">
                <a:solidFill>
                  <a:srgbClr val="68686E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TA FOUNDATION — DIGITAL TWIN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1038212" y="2577185"/>
            <a:ext cx="3099320" cy="388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82"/>
              </a:lnSpc>
              <a:spcBef>
                <a:spcPct val="0"/>
              </a:spcBef>
            </a:pPr>
            <a:r>
              <a:rPr lang="en-US" b="true" sz="2273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Direct EPoS Export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1342726" y="3067317"/>
            <a:ext cx="2542254" cy="235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47"/>
              </a:lnSpc>
              <a:spcBef>
                <a:spcPct val="0"/>
              </a:spcBef>
            </a:pPr>
            <a:r>
              <a:rPr lang="en-US" b="true" sz="1391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Authorized by Branch 0007</a:t>
            </a:r>
          </a:p>
        </p:txBody>
      </p:sp>
      <p:grpSp>
        <p:nvGrpSpPr>
          <p:cNvPr name="Group 91" id="91"/>
          <p:cNvGrpSpPr/>
          <p:nvPr/>
        </p:nvGrpSpPr>
        <p:grpSpPr>
          <a:xfrm rot="0">
            <a:off x="9616564" y="2439977"/>
            <a:ext cx="5615664" cy="1222823"/>
            <a:chOff x="0" y="0"/>
            <a:chExt cx="1918505" cy="417759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1918505" cy="417759"/>
            </a:xfrm>
            <a:custGeom>
              <a:avLst/>
              <a:gdLst/>
              <a:ahLst/>
              <a:cxnLst/>
              <a:rect r="r" b="b" t="t" l="l"/>
              <a:pathLst>
                <a:path h="417759" w="1918505">
                  <a:moveTo>
                    <a:pt x="27573" y="0"/>
                  </a:moveTo>
                  <a:lnTo>
                    <a:pt x="1890932" y="0"/>
                  </a:lnTo>
                  <a:cubicBezTo>
                    <a:pt x="1906160" y="0"/>
                    <a:pt x="1918505" y="12345"/>
                    <a:pt x="1918505" y="27573"/>
                  </a:cubicBezTo>
                  <a:lnTo>
                    <a:pt x="1918505" y="390186"/>
                  </a:lnTo>
                  <a:cubicBezTo>
                    <a:pt x="1918505" y="397499"/>
                    <a:pt x="1915600" y="404512"/>
                    <a:pt x="1910429" y="409683"/>
                  </a:cubicBezTo>
                  <a:cubicBezTo>
                    <a:pt x="1905258" y="414854"/>
                    <a:pt x="1898245" y="417759"/>
                    <a:pt x="1890932" y="417759"/>
                  </a:cubicBezTo>
                  <a:lnTo>
                    <a:pt x="27573" y="417759"/>
                  </a:lnTo>
                  <a:cubicBezTo>
                    <a:pt x="20260" y="417759"/>
                    <a:pt x="13247" y="414854"/>
                    <a:pt x="8076" y="409683"/>
                  </a:cubicBezTo>
                  <a:cubicBezTo>
                    <a:pt x="2905" y="404512"/>
                    <a:pt x="0" y="397499"/>
                    <a:pt x="0" y="390186"/>
                  </a:cubicBezTo>
                  <a:lnTo>
                    <a:pt x="0" y="27573"/>
                  </a:lnTo>
                  <a:cubicBezTo>
                    <a:pt x="0" y="20260"/>
                    <a:pt x="2905" y="13247"/>
                    <a:pt x="8076" y="8076"/>
                  </a:cubicBezTo>
                  <a:cubicBezTo>
                    <a:pt x="13247" y="2905"/>
                    <a:pt x="20260" y="0"/>
                    <a:pt x="275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3" id="93"/>
            <p:cNvSpPr txBox="true"/>
            <p:nvPr/>
          </p:nvSpPr>
          <p:spPr>
            <a:xfrm>
              <a:off x="0" y="-38100"/>
              <a:ext cx="1918505" cy="455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94" id="94"/>
          <p:cNvSpPr txBox="true"/>
          <p:nvPr/>
        </p:nvSpPr>
        <p:spPr>
          <a:xfrm rot="0">
            <a:off x="9860513" y="2559864"/>
            <a:ext cx="3099320" cy="388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82"/>
              </a:lnSpc>
              <a:spcBef>
                <a:spcPct val="0"/>
              </a:spcBef>
            </a:pPr>
            <a:r>
              <a:rPr lang="en-US" b="true" sz="2273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Ap</a:t>
            </a:r>
            <a:r>
              <a:rPr lang="en-US" b="true" sz="2273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 1 – Sep 30, 2025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9882142" y="3080538"/>
            <a:ext cx="2542254" cy="235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47"/>
              </a:lnSpc>
              <a:spcBef>
                <a:spcPct val="0"/>
              </a:spcBef>
            </a:pPr>
            <a:r>
              <a:rPr lang="en-US" b="true" sz="1391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183 Days (Full Seasonal Cycle)</a:t>
            </a:r>
          </a:p>
        </p:txBody>
      </p:sp>
      <p:grpSp>
        <p:nvGrpSpPr>
          <p:cNvPr name="Group 96" id="96"/>
          <p:cNvGrpSpPr/>
          <p:nvPr/>
        </p:nvGrpSpPr>
        <p:grpSpPr>
          <a:xfrm rot="0">
            <a:off x="794263" y="3905097"/>
            <a:ext cx="5615664" cy="1222823"/>
            <a:chOff x="0" y="0"/>
            <a:chExt cx="1918505" cy="417759"/>
          </a:xfrm>
        </p:grpSpPr>
        <p:sp>
          <p:nvSpPr>
            <p:cNvPr name="Freeform 97" id="97"/>
            <p:cNvSpPr/>
            <p:nvPr/>
          </p:nvSpPr>
          <p:spPr>
            <a:xfrm flipH="false" flipV="false" rot="0">
              <a:off x="0" y="0"/>
              <a:ext cx="1918505" cy="417759"/>
            </a:xfrm>
            <a:custGeom>
              <a:avLst/>
              <a:gdLst/>
              <a:ahLst/>
              <a:cxnLst/>
              <a:rect r="r" b="b" t="t" l="l"/>
              <a:pathLst>
                <a:path h="417759" w="1918505">
                  <a:moveTo>
                    <a:pt x="27573" y="0"/>
                  </a:moveTo>
                  <a:lnTo>
                    <a:pt x="1890932" y="0"/>
                  </a:lnTo>
                  <a:cubicBezTo>
                    <a:pt x="1906160" y="0"/>
                    <a:pt x="1918505" y="12345"/>
                    <a:pt x="1918505" y="27573"/>
                  </a:cubicBezTo>
                  <a:lnTo>
                    <a:pt x="1918505" y="390186"/>
                  </a:lnTo>
                  <a:cubicBezTo>
                    <a:pt x="1918505" y="397499"/>
                    <a:pt x="1915600" y="404512"/>
                    <a:pt x="1910429" y="409683"/>
                  </a:cubicBezTo>
                  <a:cubicBezTo>
                    <a:pt x="1905258" y="414854"/>
                    <a:pt x="1898245" y="417759"/>
                    <a:pt x="1890932" y="417759"/>
                  </a:cubicBezTo>
                  <a:lnTo>
                    <a:pt x="27573" y="417759"/>
                  </a:lnTo>
                  <a:cubicBezTo>
                    <a:pt x="20260" y="417759"/>
                    <a:pt x="13247" y="414854"/>
                    <a:pt x="8076" y="409683"/>
                  </a:cubicBezTo>
                  <a:cubicBezTo>
                    <a:pt x="2905" y="404512"/>
                    <a:pt x="0" y="397499"/>
                    <a:pt x="0" y="390186"/>
                  </a:cubicBezTo>
                  <a:lnTo>
                    <a:pt x="0" y="27573"/>
                  </a:lnTo>
                  <a:cubicBezTo>
                    <a:pt x="0" y="20260"/>
                    <a:pt x="2905" y="13247"/>
                    <a:pt x="8076" y="8076"/>
                  </a:cubicBezTo>
                  <a:cubicBezTo>
                    <a:pt x="13247" y="2905"/>
                    <a:pt x="20260" y="0"/>
                    <a:pt x="275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8" id="98"/>
            <p:cNvSpPr txBox="true"/>
            <p:nvPr/>
          </p:nvSpPr>
          <p:spPr>
            <a:xfrm>
              <a:off x="0" y="-38100"/>
              <a:ext cx="1918505" cy="455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99" id="99"/>
          <p:cNvSpPr txBox="true"/>
          <p:nvPr/>
        </p:nvSpPr>
        <p:spPr>
          <a:xfrm rot="0">
            <a:off x="1038212" y="4024985"/>
            <a:ext cx="3099320" cy="388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82"/>
              </a:lnSpc>
              <a:spcBef>
                <a:spcPct val="0"/>
              </a:spcBef>
            </a:pPr>
            <a:r>
              <a:rPr lang="en-US" b="true" sz="2273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52,314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1038212" y="4515117"/>
            <a:ext cx="2542254" cy="235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47"/>
              </a:lnSpc>
              <a:spcBef>
                <a:spcPct val="0"/>
              </a:spcBef>
            </a:pPr>
            <a:r>
              <a:rPr lang="en-US" b="true" sz="1391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Total Transactions (Verified)</a:t>
            </a:r>
          </a:p>
        </p:txBody>
      </p:sp>
      <p:grpSp>
        <p:nvGrpSpPr>
          <p:cNvPr name="Group 101" id="101"/>
          <p:cNvGrpSpPr/>
          <p:nvPr/>
        </p:nvGrpSpPr>
        <p:grpSpPr>
          <a:xfrm rot="0">
            <a:off x="9616564" y="3887777"/>
            <a:ext cx="5615664" cy="1222823"/>
            <a:chOff x="0" y="0"/>
            <a:chExt cx="1918505" cy="417759"/>
          </a:xfrm>
        </p:grpSpPr>
        <p:sp>
          <p:nvSpPr>
            <p:cNvPr name="Freeform 102" id="102"/>
            <p:cNvSpPr/>
            <p:nvPr/>
          </p:nvSpPr>
          <p:spPr>
            <a:xfrm flipH="false" flipV="false" rot="0">
              <a:off x="0" y="0"/>
              <a:ext cx="1918505" cy="417759"/>
            </a:xfrm>
            <a:custGeom>
              <a:avLst/>
              <a:gdLst/>
              <a:ahLst/>
              <a:cxnLst/>
              <a:rect r="r" b="b" t="t" l="l"/>
              <a:pathLst>
                <a:path h="417759" w="1918505">
                  <a:moveTo>
                    <a:pt x="27573" y="0"/>
                  </a:moveTo>
                  <a:lnTo>
                    <a:pt x="1890932" y="0"/>
                  </a:lnTo>
                  <a:cubicBezTo>
                    <a:pt x="1906160" y="0"/>
                    <a:pt x="1918505" y="12345"/>
                    <a:pt x="1918505" y="27573"/>
                  </a:cubicBezTo>
                  <a:lnTo>
                    <a:pt x="1918505" y="390186"/>
                  </a:lnTo>
                  <a:cubicBezTo>
                    <a:pt x="1918505" y="397499"/>
                    <a:pt x="1915600" y="404512"/>
                    <a:pt x="1910429" y="409683"/>
                  </a:cubicBezTo>
                  <a:cubicBezTo>
                    <a:pt x="1905258" y="414854"/>
                    <a:pt x="1898245" y="417759"/>
                    <a:pt x="1890932" y="417759"/>
                  </a:cubicBezTo>
                  <a:lnTo>
                    <a:pt x="27573" y="417759"/>
                  </a:lnTo>
                  <a:cubicBezTo>
                    <a:pt x="20260" y="417759"/>
                    <a:pt x="13247" y="414854"/>
                    <a:pt x="8076" y="409683"/>
                  </a:cubicBezTo>
                  <a:cubicBezTo>
                    <a:pt x="2905" y="404512"/>
                    <a:pt x="0" y="397499"/>
                    <a:pt x="0" y="390186"/>
                  </a:cubicBezTo>
                  <a:lnTo>
                    <a:pt x="0" y="27573"/>
                  </a:lnTo>
                  <a:cubicBezTo>
                    <a:pt x="0" y="20260"/>
                    <a:pt x="2905" y="13247"/>
                    <a:pt x="8076" y="8076"/>
                  </a:cubicBezTo>
                  <a:cubicBezTo>
                    <a:pt x="13247" y="2905"/>
                    <a:pt x="20260" y="0"/>
                    <a:pt x="275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38100"/>
              <a:ext cx="1918505" cy="4558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04" id="104"/>
          <p:cNvSpPr txBox="true"/>
          <p:nvPr/>
        </p:nvSpPr>
        <p:spPr>
          <a:xfrm rot="0">
            <a:off x="9860513" y="4007664"/>
            <a:ext cx="3099320" cy="388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82"/>
              </a:lnSpc>
              <a:spcBef>
                <a:spcPct val="0"/>
              </a:spcBef>
            </a:pPr>
            <a:r>
              <a:rPr lang="en-US" b="true" sz="2273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L</a:t>
            </a:r>
            <a:r>
              <a:rPr lang="en-US" b="true" sz="2273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ine-Item Level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9882142" y="4497797"/>
            <a:ext cx="2542254" cy="235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47"/>
              </a:lnSpc>
              <a:spcBef>
                <a:spcPct val="0"/>
              </a:spcBef>
            </a:pPr>
            <a:r>
              <a:rPr lang="en-US" b="true" sz="1391">
                <a:solidFill>
                  <a:srgbClr val="88899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Every SKU, Price &amp; Date Stamp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91229" y="590550"/>
            <a:ext cx="1479927" cy="147992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911959" y="2166400"/>
            <a:ext cx="6347341" cy="4421251"/>
          </a:xfrm>
          <a:custGeom>
            <a:avLst/>
            <a:gdLst/>
            <a:ahLst/>
            <a:cxnLst/>
            <a:rect r="r" b="b" t="t" l="l"/>
            <a:pathLst>
              <a:path h="4421251" w="6347341">
                <a:moveTo>
                  <a:pt x="0" y="0"/>
                </a:moveTo>
                <a:lnTo>
                  <a:pt x="6347341" y="0"/>
                </a:lnTo>
                <a:lnTo>
                  <a:pt x="6347341" y="4421251"/>
                </a:lnTo>
                <a:lnTo>
                  <a:pt x="0" y="44212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99013" y="7084539"/>
            <a:ext cx="4050273" cy="2965153"/>
          </a:xfrm>
          <a:custGeom>
            <a:avLst/>
            <a:gdLst/>
            <a:ahLst/>
            <a:cxnLst/>
            <a:rect r="r" b="b" t="t" l="l"/>
            <a:pathLst>
              <a:path h="2965153" w="4050273">
                <a:moveTo>
                  <a:pt x="0" y="0"/>
                </a:moveTo>
                <a:lnTo>
                  <a:pt x="4050273" y="0"/>
                </a:lnTo>
                <a:lnTo>
                  <a:pt x="4050273" y="2965153"/>
                </a:lnTo>
                <a:lnTo>
                  <a:pt x="0" y="2965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154336" y="7130036"/>
            <a:ext cx="4111464" cy="2874158"/>
          </a:xfrm>
          <a:custGeom>
            <a:avLst/>
            <a:gdLst/>
            <a:ahLst/>
            <a:cxnLst/>
            <a:rect r="r" b="b" t="t" l="l"/>
            <a:pathLst>
              <a:path h="2874158" w="4111464">
                <a:moveTo>
                  <a:pt x="0" y="0"/>
                </a:moveTo>
                <a:lnTo>
                  <a:pt x="4111464" y="0"/>
                </a:lnTo>
                <a:lnTo>
                  <a:pt x="4111464" y="2874159"/>
                </a:lnTo>
                <a:lnTo>
                  <a:pt x="0" y="2874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75375" y="7130036"/>
            <a:ext cx="3901517" cy="2874158"/>
          </a:xfrm>
          <a:custGeom>
            <a:avLst/>
            <a:gdLst/>
            <a:ahLst/>
            <a:cxnLst/>
            <a:rect r="r" b="b" t="t" l="l"/>
            <a:pathLst>
              <a:path h="2874158" w="3901517">
                <a:moveTo>
                  <a:pt x="0" y="0"/>
                </a:moveTo>
                <a:lnTo>
                  <a:pt x="3901518" y="0"/>
                </a:lnTo>
                <a:lnTo>
                  <a:pt x="3901518" y="2874159"/>
                </a:lnTo>
                <a:lnTo>
                  <a:pt x="0" y="28741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986468" y="7130036"/>
            <a:ext cx="4001609" cy="2975555"/>
          </a:xfrm>
          <a:custGeom>
            <a:avLst/>
            <a:gdLst/>
            <a:ahLst/>
            <a:cxnLst/>
            <a:rect r="r" b="b" t="t" l="l"/>
            <a:pathLst>
              <a:path h="2975555" w="4001609">
                <a:moveTo>
                  <a:pt x="0" y="0"/>
                </a:moveTo>
                <a:lnTo>
                  <a:pt x="4001609" y="0"/>
                </a:lnTo>
                <a:lnTo>
                  <a:pt x="4001609" y="2975555"/>
                </a:lnTo>
                <a:lnTo>
                  <a:pt x="0" y="2975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94263" y="723900"/>
            <a:ext cx="7032272" cy="1181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999" spc="-249">
                <a:solidFill>
                  <a:srgbClr val="292B2D"/>
                </a:solidFill>
                <a:latin typeface="Object Sans"/>
                <a:ea typeface="Object Sans"/>
                <a:cs typeface="Object Sans"/>
                <a:sym typeface="Object Sans"/>
              </a:rPr>
              <a:t>THE PORTFOLIO </a:t>
            </a:r>
          </a:p>
          <a:p>
            <a:pPr algn="l">
              <a:lnSpc>
                <a:spcPts val="4499"/>
              </a:lnSpc>
            </a:pPr>
            <a:r>
              <a:rPr lang="en-US" b="true" sz="4999" spc="-249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EFFICIENCY GAP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94263" y="1959126"/>
            <a:ext cx="2201257" cy="589742"/>
            <a:chOff x="0" y="0"/>
            <a:chExt cx="683754" cy="18318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83754" cy="183186"/>
            </a:xfrm>
            <a:custGeom>
              <a:avLst/>
              <a:gdLst/>
              <a:ahLst/>
              <a:cxnLst/>
              <a:rect r="r" b="b" t="t" l="l"/>
              <a:pathLst>
                <a:path h="183186" w="683754">
                  <a:moveTo>
                    <a:pt x="91593" y="0"/>
                  </a:moveTo>
                  <a:lnTo>
                    <a:pt x="592162" y="0"/>
                  </a:lnTo>
                  <a:cubicBezTo>
                    <a:pt x="642747" y="0"/>
                    <a:pt x="683754" y="41008"/>
                    <a:pt x="683754" y="91593"/>
                  </a:cubicBezTo>
                  <a:lnTo>
                    <a:pt x="683754" y="91593"/>
                  </a:lnTo>
                  <a:cubicBezTo>
                    <a:pt x="683754" y="115885"/>
                    <a:pt x="674104" y="139182"/>
                    <a:pt x="656927" y="156359"/>
                  </a:cubicBezTo>
                  <a:cubicBezTo>
                    <a:pt x="639750" y="173536"/>
                    <a:pt x="616454" y="183186"/>
                    <a:pt x="592162" y="183186"/>
                  </a:cubicBezTo>
                  <a:lnTo>
                    <a:pt x="91593" y="183186"/>
                  </a:lnTo>
                  <a:cubicBezTo>
                    <a:pt x="41008" y="183186"/>
                    <a:pt x="0" y="142178"/>
                    <a:pt x="0" y="91593"/>
                  </a:cubicBezTo>
                  <a:lnTo>
                    <a:pt x="0" y="91593"/>
                  </a:lnTo>
                  <a:cubicBezTo>
                    <a:pt x="0" y="41008"/>
                    <a:pt x="41008" y="0"/>
                    <a:pt x="91593" y="0"/>
                  </a:cubicBezTo>
                  <a:close/>
                </a:path>
              </a:pathLst>
            </a:custGeom>
            <a:solidFill>
              <a:srgbClr val="38B6FF">
                <a:alpha val="16863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683754" cy="2212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197327" y="2022852"/>
            <a:ext cx="3209420" cy="373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13"/>
              </a:lnSpc>
              <a:spcBef>
                <a:spcPct val="0"/>
              </a:spcBef>
            </a:pPr>
            <a:r>
              <a:rPr lang="en-US" b="true" sz="2152">
                <a:solidFill>
                  <a:srgbClr val="004AA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Finding #1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28700" y="2660219"/>
            <a:ext cx="8378523" cy="3927433"/>
          </a:xfrm>
          <a:custGeom>
            <a:avLst/>
            <a:gdLst/>
            <a:ahLst/>
            <a:cxnLst/>
            <a:rect r="r" b="b" t="t" l="l"/>
            <a:pathLst>
              <a:path h="3927433" w="8378523">
                <a:moveTo>
                  <a:pt x="0" y="0"/>
                </a:moveTo>
                <a:lnTo>
                  <a:pt x="8378523" y="0"/>
                </a:lnTo>
                <a:lnTo>
                  <a:pt x="8378523" y="3927432"/>
                </a:lnTo>
                <a:lnTo>
                  <a:pt x="0" y="39274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91229" y="590550"/>
            <a:ext cx="1479927" cy="147992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94263" y="1959126"/>
            <a:ext cx="2201257" cy="589742"/>
            <a:chOff x="0" y="0"/>
            <a:chExt cx="683754" cy="1831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83754" cy="183186"/>
            </a:xfrm>
            <a:custGeom>
              <a:avLst/>
              <a:gdLst/>
              <a:ahLst/>
              <a:cxnLst/>
              <a:rect r="r" b="b" t="t" l="l"/>
              <a:pathLst>
                <a:path h="183186" w="683754">
                  <a:moveTo>
                    <a:pt x="91593" y="0"/>
                  </a:moveTo>
                  <a:lnTo>
                    <a:pt x="592162" y="0"/>
                  </a:lnTo>
                  <a:cubicBezTo>
                    <a:pt x="642747" y="0"/>
                    <a:pt x="683754" y="41008"/>
                    <a:pt x="683754" y="91593"/>
                  </a:cubicBezTo>
                  <a:lnTo>
                    <a:pt x="683754" y="91593"/>
                  </a:lnTo>
                  <a:cubicBezTo>
                    <a:pt x="683754" y="115885"/>
                    <a:pt x="674104" y="139182"/>
                    <a:pt x="656927" y="156359"/>
                  </a:cubicBezTo>
                  <a:cubicBezTo>
                    <a:pt x="639750" y="173536"/>
                    <a:pt x="616454" y="183186"/>
                    <a:pt x="592162" y="183186"/>
                  </a:cubicBezTo>
                  <a:lnTo>
                    <a:pt x="91593" y="183186"/>
                  </a:lnTo>
                  <a:cubicBezTo>
                    <a:pt x="41008" y="183186"/>
                    <a:pt x="0" y="142178"/>
                    <a:pt x="0" y="91593"/>
                  </a:cubicBezTo>
                  <a:lnTo>
                    <a:pt x="0" y="91593"/>
                  </a:lnTo>
                  <a:cubicBezTo>
                    <a:pt x="0" y="41008"/>
                    <a:pt x="41008" y="0"/>
                    <a:pt x="91593" y="0"/>
                  </a:cubicBezTo>
                  <a:close/>
                </a:path>
              </a:pathLst>
            </a:custGeom>
            <a:solidFill>
              <a:srgbClr val="FF5757">
                <a:alpha val="16863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83754" cy="2212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46638" y="2834457"/>
            <a:ext cx="8014971" cy="2644941"/>
          </a:xfrm>
          <a:custGeom>
            <a:avLst/>
            <a:gdLst/>
            <a:ahLst/>
            <a:cxnLst/>
            <a:rect r="r" b="b" t="t" l="l"/>
            <a:pathLst>
              <a:path h="2644941" w="8014971">
                <a:moveTo>
                  <a:pt x="0" y="0"/>
                </a:moveTo>
                <a:lnTo>
                  <a:pt x="8014971" y="0"/>
                </a:lnTo>
                <a:lnTo>
                  <a:pt x="8014971" y="2644940"/>
                </a:lnTo>
                <a:lnTo>
                  <a:pt x="0" y="2644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972550" y="2631022"/>
            <a:ext cx="9144000" cy="3051810"/>
          </a:xfrm>
          <a:custGeom>
            <a:avLst/>
            <a:gdLst/>
            <a:ahLst/>
            <a:cxnLst/>
            <a:rect r="r" b="b" t="t" l="l"/>
            <a:pathLst>
              <a:path h="3051810" w="9144000">
                <a:moveTo>
                  <a:pt x="0" y="0"/>
                </a:moveTo>
                <a:lnTo>
                  <a:pt x="9144000" y="0"/>
                </a:lnTo>
                <a:lnTo>
                  <a:pt x="9144000" y="3051810"/>
                </a:lnTo>
                <a:lnTo>
                  <a:pt x="0" y="30518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56163" y="6250433"/>
            <a:ext cx="4142663" cy="2096530"/>
          </a:xfrm>
          <a:custGeom>
            <a:avLst/>
            <a:gdLst/>
            <a:ahLst/>
            <a:cxnLst/>
            <a:rect r="r" b="b" t="t" l="l"/>
            <a:pathLst>
              <a:path h="2096530" w="4142663">
                <a:moveTo>
                  <a:pt x="0" y="0"/>
                </a:moveTo>
                <a:lnTo>
                  <a:pt x="4142663" y="0"/>
                </a:lnTo>
                <a:lnTo>
                  <a:pt x="4142663" y="2096531"/>
                </a:lnTo>
                <a:lnTo>
                  <a:pt x="0" y="20965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061690" y="6244807"/>
            <a:ext cx="4362455" cy="2197385"/>
          </a:xfrm>
          <a:custGeom>
            <a:avLst/>
            <a:gdLst/>
            <a:ahLst/>
            <a:cxnLst/>
            <a:rect r="r" b="b" t="t" l="l"/>
            <a:pathLst>
              <a:path h="2197385" w="4362455">
                <a:moveTo>
                  <a:pt x="0" y="0"/>
                </a:moveTo>
                <a:lnTo>
                  <a:pt x="4362455" y="0"/>
                </a:lnTo>
                <a:lnTo>
                  <a:pt x="4362455" y="2197385"/>
                </a:lnTo>
                <a:lnTo>
                  <a:pt x="0" y="219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90648" y="6250433"/>
            <a:ext cx="4288223" cy="2191758"/>
          </a:xfrm>
          <a:custGeom>
            <a:avLst/>
            <a:gdLst/>
            <a:ahLst/>
            <a:cxnLst/>
            <a:rect r="r" b="b" t="t" l="l"/>
            <a:pathLst>
              <a:path h="2191758" w="4288223">
                <a:moveTo>
                  <a:pt x="0" y="0"/>
                </a:moveTo>
                <a:lnTo>
                  <a:pt x="4288223" y="0"/>
                </a:lnTo>
                <a:lnTo>
                  <a:pt x="4288223" y="2191759"/>
                </a:lnTo>
                <a:lnTo>
                  <a:pt x="0" y="21917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045374" y="6273696"/>
            <a:ext cx="4071176" cy="2145232"/>
          </a:xfrm>
          <a:custGeom>
            <a:avLst/>
            <a:gdLst/>
            <a:ahLst/>
            <a:cxnLst/>
            <a:rect r="r" b="b" t="t" l="l"/>
            <a:pathLst>
              <a:path h="2145232" w="4071176">
                <a:moveTo>
                  <a:pt x="0" y="0"/>
                </a:moveTo>
                <a:lnTo>
                  <a:pt x="4071176" y="0"/>
                </a:lnTo>
                <a:lnTo>
                  <a:pt x="4071176" y="2145233"/>
                </a:lnTo>
                <a:lnTo>
                  <a:pt x="0" y="21452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49" t="0" r="-1649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94263" y="723900"/>
            <a:ext cx="7032272" cy="1181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999" spc="-249">
                <a:solidFill>
                  <a:srgbClr val="292B2D"/>
                </a:solidFill>
                <a:latin typeface="Object Sans"/>
                <a:ea typeface="Object Sans"/>
                <a:cs typeface="Object Sans"/>
                <a:sym typeface="Object Sans"/>
              </a:rPr>
              <a:t>MARGIN EROSION &amp; </a:t>
            </a:r>
          </a:p>
          <a:p>
            <a:pPr algn="l">
              <a:lnSpc>
                <a:spcPts val="4499"/>
              </a:lnSpc>
            </a:pPr>
            <a:r>
              <a:rPr lang="en-US" b="true" sz="4999" spc="-249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PRICING LEAKS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97327" y="2022852"/>
            <a:ext cx="3209420" cy="373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13"/>
              </a:lnSpc>
              <a:spcBef>
                <a:spcPct val="0"/>
              </a:spcBef>
            </a:pPr>
            <a:r>
              <a:rPr lang="en-US" b="true" sz="2152">
                <a:solidFill>
                  <a:srgbClr val="A70A11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Finding #2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210726" y="2087301"/>
            <a:ext cx="9477748" cy="323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9"/>
              </a:lnSpc>
            </a:pPr>
            <a:r>
              <a:rPr lang="en-US" sz="2074" b="true">
                <a:solidFill>
                  <a:srgbClr val="68686E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High Volume ≠ High Profit: </a:t>
            </a:r>
            <a:r>
              <a:rPr lang="en-US" sz="2074" b="true">
                <a:solidFill>
                  <a:srgbClr val="A70A11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90% of Portfolio</a:t>
            </a:r>
            <a:r>
              <a:rPr lang="en-US" sz="2074" b="true">
                <a:solidFill>
                  <a:srgbClr val="68686E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 Below Margin Floor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710793"/>
            <a:ext cx="8003050" cy="6010328"/>
          </a:xfrm>
          <a:custGeom>
            <a:avLst/>
            <a:gdLst/>
            <a:ahLst/>
            <a:cxnLst/>
            <a:rect r="r" b="b" t="t" l="l"/>
            <a:pathLst>
              <a:path h="6010328" w="8003050">
                <a:moveTo>
                  <a:pt x="0" y="0"/>
                </a:moveTo>
                <a:lnTo>
                  <a:pt x="8003050" y="0"/>
                </a:lnTo>
                <a:lnTo>
                  <a:pt x="8003050" y="6010329"/>
                </a:lnTo>
                <a:lnTo>
                  <a:pt x="0" y="60103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4" r="0" b="-151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94263" y="1959126"/>
            <a:ext cx="2201257" cy="589742"/>
            <a:chOff x="0" y="0"/>
            <a:chExt cx="683754" cy="18318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83754" cy="183186"/>
            </a:xfrm>
            <a:custGeom>
              <a:avLst/>
              <a:gdLst/>
              <a:ahLst/>
              <a:cxnLst/>
              <a:rect r="r" b="b" t="t" l="l"/>
              <a:pathLst>
                <a:path h="183186" w="683754">
                  <a:moveTo>
                    <a:pt x="91593" y="0"/>
                  </a:moveTo>
                  <a:lnTo>
                    <a:pt x="592162" y="0"/>
                  </a:lnTo>
                  <a:cubicBezTo>
                    <a:pt x="642747" y="0"/>
                    <a:pt x="683754" y="41008"/>
                    <a:pt x="683754" y="91593"/>
                  </a:cubicBezTo>
                  <a:lnTo>
                    <a:pt x="683754" y="91593"/>
                  </a:lnTo>
                  <a:cubicBezTo>
                    <a:pt x="683754" y="115885"/>
                    <a:pt x="674104" y="139182"/>
                    <a:pt x="656927" y="156359"/>
                  </a:cubicBezTo>
                  <a:cubicBezTo>
                    <a:pt x="639750" y="173536"/>
                    <a:pt x="616454" y="183186"/>
                    <a:pt x="592162" y="183186"/>
                  </a:cubicBezTo>
                  <a:lnTo>
                    <a:pt x="91593" y="183186"/>
                  </a:lnTo>
                  <a:cubicBezTo>
                    <a:pt x="41008" y="183186"/>
                    <a:pt x="0" y="142178"/>
                    <a:pt x="0" y="91593"/>
                  </a:cubicBezTo>
                  <a:lnTo>
                    <a:pt x="0" y="91593"/>
                  </a:lnTo>
                  <a:cubicBezTo>
                    <a:pt x="0" y="41008"/>
                    <a:pt x="41008" y="0"/>
                    <a:pt x="91593" y="0"/>
                  </a:cubicBezTo>
                  <a:close/>
                </a:path>
              </a:pathLst>
            </a:custGeom>
            <a:solidFill>
              <a:srgbClr val="FF5757">
                <a:alpha val="16863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683754" cy="2212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307949" y="1838871"/>
            <a:ext cx="6683280" cy="1991650"/>
          </a:xfrm>
          <a:custGeom>
            <a:avLst/>
            <a:gdLst/>
            <a:ahLst/>
            <a:cxnLst/>
            <a:rect r="r" b="b" t="t" l="l"/>
            <a:pathLst>
              <a:path h="1991650" w="6683280">
                <a:moveTo>
                  <a:pt x="0" y="0"/>
                </a:moveTo>
                <a:lnTo>
                  <a:pt x="6683280" y="0"/>
                </a:lnTo>
                <a:lnTo>
                  <a:pt x="6683280" y="1991651"/>
                </a:lnTo>
                <a:lnTo>
                  <a:pt x="0" y="1991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5" t="0" r="-20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07949" y="4057959"/>
            <a:ext cx="6683280" cy="1767067"/>
          </a:xfrm>
          <a:custGeom>
            <a:avLst/>
            <a:gdLst/>
            <a:ahLst/>
            <a:cxnLst/>
            <a:rect r="r" b="b" t="t" l="l"/>
            <a:pathLst>
              <a:path h="1767067" w="6683280">
                <a:moveTo>
                  <a:pt x="0" y="0"/>
                </a:moveTo>
                <a:lnTo>
                  <a:pt x="6683280" y="0"/>
                </a:lnTo>
                <a:lnTo>
                  <a:pt x="6683280" y="1767067"/>
                </a:lnTo>
                <a:lnTo>
                  <a:pt x="0" y="1767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5" t="0" r="-6784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307949" y="6055343"/>
            <a:ext cx="6683280" cy="1848356"/>
          </a:xfrm>
          <a:custGeom>
            <a:avLst/>
            <a:gdLst/>
            <a:ahLst/>
            <a:cxnLst/>
            <a:rect r="r" b="b" t="t" l="l"/>
            <a:pathLst>
              <a:path h="1848356" w="6683280">
                <a:moveTo>
                  <a:pt x="0" y="0"/>
                </a:moveTo>
                <a:lnTo>
                  <a:pt x="6683280" y="0"/>
                </a:lnTo>
                <a:lnTo>
                  <a:pt x="6683280" y="1848356"/>
                </a:lnTo>
                <a:lnTo>
                  <a:pt x="0" y="18483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4" t="-2662" r="0" b="-266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94001" y="8132299"/>
            <a:ext cx="6111176" cy="1458269"/>
          </a:xfrm>
          <a:custGeom>
            <a:avLst/>
            <a:gdLst/>
            <a:ahLst/>
            <a:cxnLst/>
            <a:rect r="r" b="b" t="t" l="l"/>
            <a:pathLst>
              <a:path h="1458269" w="6111176">
                <a:moveTo>
                  <a:pt x="0" y="0"/>
                </a:moveTo>
                <a:lnTo>
                  <a:pt x="6111176" y="0"/>
                </a:lnTo>
                <a:lnTo>
                  <a:pt x="6111176" y="1458269"/>
                </a:lnTo>
                <a:lnTo>
                  <a:pt x="0" y="1458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412" r="0" b="-4412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94263" y="723900"/>
            <a:ext cx="7032272" cy="1181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999" spc="-249">
                <a:solidFill>
                  <a:srgbClr val="292B2D"/>
                </a:solidFill>
                <a:latin typeface="Object Sans"/>
                <a:ea typeface="Object Sans"/>
                <a:cs typeface="Object Sans"/>
                <a:sym typeface="Object Sans"/>
              </a:rPr>
              <a:t>VOLATILITY RISK </a:t>
            </a:r>
          </a:p>
          <a:p>
            <a:pPr algn="l">
              <a:lnSpc>
                <a:spcPts val="4499"/>
              </a:lnSpc>
            </a:pPr>
            <a:r>
              <a:rPr lang="en-US" b="true" sz="4999" spc="-249">
                <a:solidFill>
                  <a:srgbClr val="292B2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(THE CHAOS TAX)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7327" y="2022852"/>
            <a:ext cx="3209420" cy="373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13"/>
              </a:lnSpc>
              <a:spcBef>
                <a:spcPct val="0"/>
              </a:spcBef>
            </a:pPr>
            <a:r>
              <a:rPr lang="en-US" b="true" sz="2152">
                <a:solidFill>
                  <a:srgbClr val="A70A11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Finding #3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991229" y="590550"/>
            <a:ext cx="1479927" cy="1479927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DAG7vuMY5qI</dc:identifier>
  <dcterms:modified xsi:type="dcterms:W3CDTF">2011-08-01T06:04:30Z</dcterms:modified>
  <cp:revision>1</cp:revision>
  <dc:title>Brown and Ash Grey Simple Bold Startup Business Case Presentation</dc:title>
</cp:coreProperties>
</file>